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presentationml.notesMaster+xml" PartName="/ppt/notesMasters/notesMaster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Layout+xml" PartName="/ppt/slideLayouts/slideLayout22.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25.xml"/>
  <Override ContentType="application/vnd.openxmlformats-officedocument.presentationml.slideLayout+xml" PartName="/ppt/slideLayouts/slideLayout26.xml"/>
  <Override ContentType="application/vnd.openxmlformats-officedocument.presentationml.slideLayout+xml" PartName="/ppt/slideLayouts/slideLayout27.xml"/>
  <Override ContentType="application/vnd.openxmlformats-officedocument.presentationml.slideLayout+xml" PartName="/ppt/slideLayouts/slideLayout28.xml"/>
  <Override ContentType="application/vnd.openxmlformats-officedocument.presentationml.slideLayout+xml" PartName="/ppt/slideLayouts/slideLayout29.xml"/>
  <Override ContentType="application/vnd.openxmlformats-officedocument.presentationml.slideLayout+xml" PartName="/ppt/slideLayouts/slideLayout30.xml"/>
  <Override ContentType="application/vnd.openxmlformats-officedocument.presentationml.slideLayout+xml" PartName="/ppt/slideLayouts/slideLayout31.xml"/>
  <Override ContentType="application/vnd.openxmlformats-officedocument.presentationml.slideLayout+xml" PartName="/ppt/slideLayouts/slideLayout32.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Master+xml" PartName="/ppt/slideMasters/slideMaster3.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5"/>
    <p:sldMasterId id="2147483681" r:id="rId6"/>
    <p:sldMasterId id="214748368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Lst>
  <p:sldSz cy="6858000" cx="9144000"/>
  <p:notesSz cx="7099300" cy="10234600"/>
  <p:embeddedFontLst>
    <p:embeddedFont>
      <p:font typeface="Helvetica Neue"/>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D42D15F-FDA8-40E1-A68F-13B219A9E934}">
  <a:tblStyle styleId="{9D42D15F-FDA8-40E1-A68F-13B219A9E93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1" Type="http://schemas.openxmlformats.org/officeDocument/2006/relationships/font" Target="fonts/OpenSans-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OpenSans-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font" Target="fonts/HelveticaNeue-bold.fntdata"/><Relationship Id="rId10" Type="http://schemas.openxmlformats.org/officeDocument/2006/relationships/slide" Target="slides/slide2.xml"/><Relationship Id="rId54" Type="http://schemas.openxmlformats.org/officeDocument/2006/relationships/font" Target="fonts/HelveticaNeue-regular.fntdata"/><Relationship Id="rId13" Type="http://schemas.openxmlformats.org/officeDocument/2006/relationships/slide" Target="slides/slide5.xml"/><Relationship Id="rId57" Type="http://schemas.openxmlformats.org/officeDocument/2006/relationships/font" Target="fonts/HelveticaNeue-boldItalic.fntdata"/><Relationship Id="rId12" Type="http://schemas.openxmlformats.org/officeDocument/2006/relationships/slide" Target="slides/slide4.xml"/><Relationship Id="rId56" Type="http://schemas.openxmlformats.org/officeDocument/2006/relationships/font" Target="fonts/HelveticaNeue-italic.fntdata"/><Relationship Id="rId15" Type="http://schemas.openxmlformats.org/officeDocument/2006/relationships/slide" Target="slides/slide7.xml"/><Relationship Id="rId59" Type="http://schemas.openxmlformats.org/officeDocument/2006/relationships/font" Target="fonts/OpenSans-bold.fntdata"/><Relationship Id="rId14" Type="http://schemas.openxmlformats.org/officeDocument/2006/relationships/slide" Target="slides/slide6.xml"/><Relationship Id="rId58" Type="http://schemas.openxmlformats.org/officeDocument/2006/relationships/font" Target="fonts/OpenSans-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3" cy="511731"/>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1294" y="0"/>
            <a:ext cx="3076363" cy="511731"/>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6"/>
            <a:ext cx="3076363" cy="511731"/>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s-E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Google_Maps" TargetMode="External"/><Relationship Id="rId3" Type="http://schemas.openxmlformats.org/officeDocument/2006/relationships/hyperlink" Target="https://es.wikipedia.org/wiki/Gmail" TargetMode="External"/><Relationship Id="rId4" Type="http://schemas.openxmlformats.org/officeDocument/2006/relationships/hyperlink" Target="https://es.wikipedia.org/wiki/Biotecnolog%C3%ADa"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nws.co/bv9xB/%7B650b56a6-5f7d-4146-917c-487f1aec8448%7D" TargetMode="External"/><Relationship Id="rId3" Type="http://schemas.openxmlformats.org/officeDocument/2006/relationships/hyperlink" Target="https://www.forbes.com/sites/stevedenning/2014/01/15/making-sense-of-zappos-and-holacracy/#3d42cc293207" TargetMode="External"/><Relationship Id="rId4" Type="http://schemas.openxmlformats.org/officeDocument/2006/relationships/hyperlink" Target="https://www.forbes.com/sites/jurgenappelo/2016/07/14/holacracy-is-fundamentally-broken/#762c9b11126f"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deloitte.com/es/es/pages/human-capital/solutions/transformacion-y-talento.html" TargetMode="External"/><Relationship Id="rId3" Type="http://schemas.openxmlformats.org/officeDocument/2006/relationships/hyperlink" Target="https://www2.deloitte.com/es/es/pages/human-capital/articles/siete-realidades-futuro-laboral.html" TargetMode="External"/><Relationship Id="rId4" Type="http://schemas.openxmlformats.org/officeDocument/2006/relationships/hyperlink" Target="https://www2.deloitte.com/es/es/pages/human-capital/articles/tendencias-en-la-gestion-de-capital-humano-nota-de-prensa.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gNUCXzRk80M"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lang="es-ES"/>
              <a:t>encuesta</a:t>
            </a:r>
            <a:endParaRPr/>
          </a:p>
        </p:txBody>
      </p:sp>
      <p:sp>
        <p:nvSpPr>
          <p:cNvPr id="217" name="Google Shape;217;p1: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f34d29971_0_50:notes"/>
          <p:cNvSpPr txBox="1"/>
          <p:nvPr>
            <p:ph idx="1" type="body"/>
          </p:nvPr>
        </p:nvSpPr>
        <p:spPr>
          <a:xfrm>
            <a:off x="946573" y="4861435"/>
            <a:ext cx="52062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2" name="Google Shape;342;g6f34d29971_0_50:notes"/>
          <p:cNvSpPr/>
          <p:nvPr>
            <p:ph idx="2" type="sldImg"/>
          </p:nvPr>
        </p:nvSpPr>
        <p:spPr>
          <a:xfrm>
            <a:off x="1183217" y="767595"/>
            <a:ext cx="4732800" cy="3837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8: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60" name="Google Shape;360;p8: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72" name="Google Shape;372;p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p10: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89" name="Google Shape;389;p1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1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4" name="Google Shape;464;p1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12: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78" name="Google Shape;478;p1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p1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93" name="Google Shape;493;p1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14: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99" name="Google Shape;499;p1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1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05" name="Google Shape;505;p1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1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16: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0" i="0" lang="es-ES" sz="1200" u="none" cap="none" strike="noStrike">
                <a:solidFill>
                  <a:schemeClr val="dk1"/>
                </a:solidFill>
                <a:latin typeface="Calibri"/>
                <a:ea typeface="Calibri"/>
                <a:cs typeface="Calibri"/>
                <a:sym typeface="Calibri"/>
              </a:rPr>
              <a:t>http://diccionarioempresarial.wolterskluwer.es/Content/Documento.aspx?params=H4sIAAAAAAAEAMtMSbF1jTAAASNjM0sjtbLUouLM_DxbIwMDS0NDA1OQQGZapUt-ckhlQaptWmJOcSoALEUieDUAAAA=WKE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2: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1" name="Google Shape;231;p2: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p1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17: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23" name="Google Shape;523;p17: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18: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31" name="Google Shape;531;p1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6f34d29971_0_166:notes"/>
          <p:cNvSpPr txBox="1"/>
          <p:nvPr>
            <p:ph idx="1" type="body"/>
          </p:nvPr>
        </p:nvSpPr>
        <p:spPr>
          <a:xfrm>
            <a:off x="946573" y="4861435"/>
            <a:ext cx="52062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47" name="Google Shape;547;g6f34d29971_0_166:notes"/>
          <p:cNvSpPr/>
          <p:nvPr>
            <p:ph idx="2" type="sldImg"/>
          </p:nvPr>
        </p:nvSpPr>
        <p:spPr>
          <a:xfrm>
            <a:off x="1183217" y="767595"/>
            <a:ext cx="4732800" cy="3837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p19: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49" name="Google Shape;649;p1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2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20: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0" i="0" lang="es-ES" sz="900">
                <a:solidFill>
                  <a:schemeClr val="dk1"/>
                </a:solidFill>
                <a:latin typeface="Calibri"/>
                <a:ea typeface="Calibri"/>
                <a:cs typeface="Calibri"/>
                <a:sym typeface="Calibri"/>
              </a:rPr>
              <a:t>Alphabet Inc. es un conglomerado ]], servicios como </a:t>
            </a:r>
            <a:r>
              <a:rPr b="0" i="0" lang="es-ES" sz="900" u="sng" strike="noStrike">
                <a:solidFill>
                  <a:schemeClr val="dk1"/>
                </a:solidFill>
                <a:latin typeface="Calibri"/>
                <a:ea typeface="Calibri"/>
                <a:cs typeface="Calibri"/>
                <a:sym typeface="Calibri"/>
                <a:hlinkClick r:id="rId2"/>
              </a:rPr>
              <a:t>Google Maps</a:t>
            </a:r>
            <a:r>
              <a:rPr b="0" i="0" lang="es-ES" sz="900">
                <a:solidFill>
                  <a:schemeClr val="dk1"/>
                </a:solidFill>
                <a:latin typeface="Calibri"/>
                <a:ea typeface="Calibri"/>
                <a:cs typeface="Calibri"/>
                <a:sym typeface="Calibri"/>
              </a:rPr>
              <a:t> o </a:t>
            </a:r>
            <a:r>
              <a:rPr b="0" i="0" lang="es-ES" sz="900" u="sng" strike="noStrike">
                <a:solidFill>
                  <a:schemeClr val="dk1"/>
                </a:solidFill>
                <a:latin typeface="Calibri"/>
                <a:ea typeface="Calibri"/>
                <a:cs typeface="Calibri"/>
                <a:sym typeface="Calibri"/>
                <a:hlinkClick r:id="rId3"/>
              </a:rPr>
              <a:t>Gmail</a:t>
            </a:r>
            <a:r>
              <a:rPr b="0" i="0" lang="es-ES" sz="900">
                <a:solidFill>
                  <a:schemeClr val="dk1"/>
                </a:solidFill>
                <a:latin typeface="Calibri"/>
                <a:ea typeface="Calibri"/>
                <a:cs typeface="Calibri"/>
                <a:sym typeface="Calibri"/>
              </a:rPr>
              <a:t> entre muchos otros; Calico, compañía </a:t>
            </a:r>
            <a:r>
              <a:rPr b="0" i="0" lang="es-ES" sz="900" u="sng" strike="noStrike">
                <a:solidFill>
                  <a:schemeClr val="dk1"/>
                </a:solidFill>
                <a:latin typeface="Calibri"/>
                <a:ea typeface="Calibri"/>
                <a:cs typeface="Calibri"/>
                <a:sym typeface="Calibri"/>
                <a:hlinkClick r:id="rId4"/>
              </a:rPr>
              <a:t>biotecnológica</a:t>
            </a:r>
            <a:r>
              <a:rPr b="0" i="0" lang="es-ES" sz="900">
                <a:solidFill>
                  <a:schemeClr val="dk1"/>
                </a:solidFill>
                <a:latin typeface="Calibri"/>
                <a:ea typeface="Calibri"/>
                <a:cs typeface="Calibri"/>
                <a:sym typeface="Calibri"/>
              </a:rPr>
              <a:t> de io Alto, California, que diseña y fabrica termostatos y detectores de humos impulsados por sensores, habilitados para Wi-Fi, autoaprendientes y programables; GV (anteriormente Google Ventures); Google X, división de investigación y desarrollo de nuevos productos; y Sidewalk Labs, que investigará sobre cómo mejorar ciudades para elevar la calidad de vida. ⊄</a:t>
            </a:r>
            <a:endParaRPr/>
          </a:p>
          <a:p>
            <a:pPr indent="0" lvl="0" marL="0" rtl="0" algn="l">
              <a:spcBef>
                <a:spcPts val="0"/>
              </a:spcBef>
              <a:spcAft>
                <a:spcPts val="0"/>
              </a:spcAft>
              <a:buNone/>
            </a:pPr>
            <a:r>
              <a:t/>
            </a:r>
            <a:endParaRPr b="0" i="0" sz="900">
              <a:solidFill>
                <a:schemeClr val="dk1"/>
              </a:solidFill>
              <a:latin typeface="Calibri"/>
              <a:ea typeface="Calibri"/>
              <a:cs typeface="Calibri"/>
              <a:sym typeface="Calibri"/>
            </a:endParaRPr>
          </a:p>
          <a:p>
            <a:pPr indent="0" lvl="0" marL="0" rtl="0" algn="l">
              <a:spcBef>
                <a:spcPts val="0"/>
              </a:spcBef>
              <a:spcAft>
                <a:spcPts val="0"/>
              </a:spcAft>
              <a:buNone/>
            </a:pPr>
            <a:r>
              <a:rPr lang="es-ES"/>
              <a:t>La estructura de Google es muy compleja pero similar a una matricial evolutiva (se asemeja a un modelo adhocrático con pocos mandos intermedios) con:</a:t>
            </a:r>
            <a:endParaRPr/>
          </a:p>
          <a:p>
            <a:pPr indent="-285750" lvl="0" marL="457200" rtl="0" algn="l">
              <a:spcBef>
                <a:spcPts val="0"/>
              </a:spcBef>
              <a:spcAft>
                <a:spcPts val="0"/>
              </a:spcAft>
              <a:buClr>
                <a:srgbClr val="000000"/>
              </a:buClr>
              <a:buSzPts val="900"/>
              <a:buFont typeface="Arial"/>
              <a:buChar char="-"/>
            </a:pPr>
            <a:r>
              <a:rPr lang="es-ES"/>
              <a:t>Flexibilidad antes las demandas de los mercados</a:t>
            </a:r>
            <a:endParaRPr/>
          </a:p>
          <a:p>
            <a:pPr indent="-285750" lvl="0" marL="457200" rtl="0" algn="l">
              <a:spcBef>
                <a:spcPts val="0"/>
              </a:spcBef>
              <a:spcAft>
                <a:spcPts val="0"/>
              </a:spcAft>
              <a:buClr>
                <a:srgbClr val="000000"/>
              </a:buClr>
              <a:buSzPts val="900"/>
              <a:buFont typeface="Arial"/>
              <a:buChar char="-"/>
            </a:pPr>
            <a:r>
              <a:rPr lang="es-ES"/>
              <a:t>Alta capacidad de adaptación a entornos dinámicos</a:t>
            </a:r>
            <a:endParaRPr/>
          </a:p>
          <a:p>
            <a:pPr indent="-285750" lvl="0" marL="457200" rtl="0" algn="l">
              <a:spcBef>
                <a:spcPts val="0"/>
              </a:spcBef>
              <a:spcAft>
                <a:spcPts val="0"/>
              </a:spcAft>
              <a:buClr>
                <a:srgbClr val="000000"/>
              </a:buClr>
              <a:buSzPts val="900"/>
              <a:buFont typeface="Arial"/>
              <a:buChar char="-"/>
            </a:pPr>
            <a:r>
              <a:rPr lang="es-ES"/>
              <a:t>Creatividad e innovación para que sus trabajadores desarrollen nuevas ideas. (20% tiempo libre para crear pdtos y s nuevos)</a:t>
            </a:r>
            <a:endParaRPr/>
          </a:p>
          <a:p>
            <a:pPr indent="-285750" lvl="0" marL="457200" rtl="0" algn="l">
              <a:spcBef>
                <a:spcPts val="0"/>
              </a:spcBef>
              <a:spcAft>
                <a:spcPts val="0"/>
              </a:spcAft>
              <a:buClr>
                <a:srgbClr val="000000"/>
              </a:buClr>
              <a:buSzPts val="900"/>
              <a:buFont typeface="Arial"/>
              <a:buChar char="-"/>
            </a:pPr>
            <a:r>
              <a:rPr lang="es-ES"/>
              <a:t>Proyectos que necesitan ser realizados entre grupos distintos de proyectos: 10 personas por proyecto con una coordinación eficaz y mucha comunicación y cohesión social</a:t>
            </a:r>
            <a:endParaRPr/>
          </a:p>
          <a:p>
            <a:pPr indent="-285750" lvl="0" marL="457200" rtl="0" algn="l">
              <a:spcBef>
                <a:spcPts val="0"/>
              </a:spcBef>
              <a:spcAft>
                <a:spcPts val="0"/>
              </a:spcAft>
              <a:buClr>
                <a:srgbClr val="000000"/>
              </a:buClr>
              <a:buSzPts val="900"/>
              <a:buFont typeface="Arial"/>
              <a:buChar char="-"/>
            </a:pPr>
            <a:r>
              <a:rPr lang="es-ES"/>
              <a:t>Especialización horizontal para mayor libertad y creatividad en el trabajo= cada empleado puede hacer su propia investigación y se puede desarrollar en la propia empresa más tarde (mayor motivación para los empleados y mayor sentimiento de pertenencia a la empresa y toma de decisiones)</a:t>
            </a:r>
            <a:endParaRPr/>
          </a:p>
          <a:p>
            <a:pPr indent="0" lvl="0" marL="0" rtl="0" algn="l">
              <a:spcBef>
                <a:spcPts val="0"/>
              </a:spcBef>
              <a:spcAft>
                <a:spcPts val="0"/>
              </a:spcAft>
              <a:buNone/>
            </a:pPr>
            <a:r>
              <a:t/>
            </a:r>
            <a:endParaRPr/>
          </a:p>
        </p:txBody>
      </p:sp>
      <p:sp>
        <p:nvSpPr>
          <p:cNvPr id="658" name="Google Shape;658;p20: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p2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664" name="Google Shape;664;p2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2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22: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lnSpc>
                <a:spcPct val="90000"/>
              </a:lnSpc>
              <a:spcBef>
                <a:spcPts val="0"/>
              </a:spcBef>
              <a:spcAft>
                <a:spcPts val="0"/>
              </a:spcAft>
              <a:buClr>
                <a:srgbClr val="000000"/>
              </a:buClr>
              <a:buSzPts val="1800"/>
              <a:buFont typeface="Calibri"/>
              <a:buNone/>
            </a:pPr>
            <a:r>
              <a:rPr lang="es-ES" sz="1400"/>
              <a:t>La cadena de valor es un conjunto de actividades que una empresa realiza para entregar un producto o servicio valioso para el mercado. Michael Porter (1985).</a:t>
            </a:r>
            <a:endParaRPr sz="1400"/>
          </a:p>
          <a:p>
            <a:pPr indent="0" lvl="0" marL="0" rtl="0" algn="l">
              <a:lnSpc>
                <a:spcPct val="90000"/>
              </a:lnSpc>
              <a:spcBef>
                <a:spcPts val="0"/>
              </a:spcBef>
              <a:spcAft>
                <a:spcPts val="0"/>
              </a:spcAft>
              <a:buNone/>
            </a:pPr>
            <a:r>
              <a:rPr lang="es-ES" sz="1400"/>
              <a:t>La segregación puede adoptar distintas modalidades:</a:t>
            </a:r>
            <a:endParaRPr sz="1400"/>
          </a:p>
          <a:p>
            <a:pPr indent="0" lvl="0" marL="0" rtl="0" algn="l">
              <a:lnSpc>
                <a:spcPct val="90000"/>
              </a:lnSpc>
              <a:spcBef>
                <a:spcPts val="0"/>
              </a:spcBef>
              <a:spcAft>
                <a:spcPts val="0"/>
              </a:spcAft>
              <a:buNone/>
            </a:pPr>
            <a:r>
              <a:t/>
            </a:r>
            <a:endParaRPr sz="1400"/>
          </a:p>
          <a:p>
            <a:pPr indent="-239458" lvl="0" marL="264858" rtl="0" algn="l">
              <a:lnSpc>
                <a:spcPct val="90000"/>
              </a:lnSpc>
              <a:spcBef>
                <a:spcPts val="0"/>
              </a:spcBef>
              <a:spcAft>
                <a:spcPts val="0"/>
              </a:spcAft>
              <a:buClr>
                <a:srgbClr val="000000"/>
              </a:buClr>
              <a:buSzPts val="1400"/>
              <a:buFont typeface="Arial"/>
              <a:buChar char="•"/>
            </a:pPr>
            <a:r>
              <a:rPr lang="es-ES" sz="1400"/>
              <a:t>Externalización</a:t>
            </a:r>
            <a:r>
              <a:rPr b="0" lang="es-ES" sz="1400"/>
              <a:t> (outsourcing) de las actividades=&gt; realizar en el exterior las mismas. Eso implica una nueva relación de suministro o proveedor-cliente (subcontratación).</a:t>
            </a:r>
            <a:endParaRPr sz="1400"/>
          </a:p>
          <a:p>
            <a:pPr indent="-239458" lvl="0" marL="264858" rtl="0" algn="l">
              <a:lnSpc>
                <a:spcPct val="90000"/>
              </a:lnSpc>
              <a:spcBef>
                <a:spcPts val="2100"/>
              </a:spcBef>
              <a:spcAft>
                <a:spcPts val="0"/>
              </a:spcAft>
              <a:buClr>
                <a:srgbClr val="000000"/>
              </a:buClr>
              <a:buSzPts val="1400"/>
              <a:buFont typeface="Arial"/>
              <a:buChar char="•"/>
            </a:pPr>
            <a:r>
              <a:rPr lang="es-ES" sz="1400"/>
              <a:t>Filiación de las actividades o segregación </a:t>
            </a:r>
            <a:r>
              <a:rPr b="0" lang="es-ES" sz="1400"/>
              <a:t>a nuevas sociedades creadas (</a:t>
            </a:r>
            <a:r>
              <a:rPr lang="es-ES" sz="1400"/>
              <a:t>filiales</a:t>
            </a:r>
            <a:r>
              <a:rPr b="0" lang="es-ES" sz="1400"/>
              <a:t>), </a:t>
            </a:r>
            <a:r>
              <a:rPr lang="es-ES" sz="1400"/>
              <a:t>propias</a:t>
            </a:r>
            <a:r>
              <a:rPr b="0" lang="es-ES" sz="1400"/>
              <a:t> al cien por cien, con mayoría o en equivalencia (</a:t>
            </a:r>
            <a:r>
              <a:rPr lang="es-ES" sz="1400"/>
              <a:t>joint ventures</a:t>
            </a:r>
            <a:r>
              <a:rPr b="0" lang="es-ES" sz="1400"/>
              <a:t>), o hacia otras organizaciones independientes, a través de </a:t>
            </a:r>
            <a:r>
              <a:rPr lang="es-ES" sz="1400"/>
              <a:t>cooperación</a:t>
            </a:r>
            <a:r>
              <a:rPr b="0" lang="es-ES" sz="1400"/>
              <a:t> y </a:t>
            </a:r>
            <a:r>
              <a:rPr lang="es-ES" sz="1400"/>
              <a:t>alianzas</a:t>
            </a:r>
            <a:r>
              <a:rPr b="0" lang="es-ES" sz="1400"/>
              <a:t>.</a:t>
            </a:r>
            <a:endParaRPr sz="1400"/>
          </a:p>
          <a:p>
            <a:pPr indent="311054" lvl="1" marL="0" marR="0" rtl="0" algn="l">
              <a:lnSpc>
                <a:spcPct val="90000"/>
              </a:lnSpc>
              <a:spcBef>
                <a:spcPts val="1500"/>
              </a:spcBef>
              <a:spcAft>
                <a:spcPts val="0"/>
              </a:spcAft>
              <a:buClr>
                <a:srgbClr val="C00000"/>
              </a:buClr>
              <a:buSzPts val="1480"/>
              <a:buFont typeface="Calibri"/>
              <a:buNone/>
            </a:pPr>
            <a:r>
              <a:rPr i="1" lang="es-ES" sz="1400">
                <a:solidFill>
                  <a:srgbClr val="C00000"/>
                </a:solidFill>
                <a:latin typeface="Calibri"/>
                <a:ea typeface="Calibri"/>
                <a:cs typeface="Calibri"/>
                <a:sym typeface="Calibri"/>
              </a:rPr>
              <a:t>Focus on what you do best!!!!</a:t>
            </a:r>
            <a:endParaRPr i="1" sz="1400">
              <a:solidFill>
                <a:srgbClr val="C00000"/>
              </a:solidFill>
            </a:endParaRPr>
          </a:p>
          <a:p>
            <a:pPr indent="311054" lvl="1" marL="0" rtl="0" algn="l">
              <a:lnSpc>
                <a:spcPct val="90000"/>
              </a:lnSpc>
              <a:spcBef>
                <a:spcPts val="1500"/>
              </a:spcBef>
              <a:spcAft>
                <a:spcPts val="0"/>
              </a:spcAft>
              <a:buNone/>
            </a:pPr>
            <a:r>
              <a:t/>
            </a:r>
            <a:endParaRPr b="1" i="1" sz="1110"/>
          </a:p>
          <a:p>
            <a:pPr indent="0" lvl="0" marL="0" rtl="0" algn="l">
              <a:lnSpc>
                <a:spcPct val="90000"/>
              </a:lnSpc>
              <a:spcBef>
                <a:spcPts val="0"/>
              </a:spcBef>
              <a:spcAft>
                <a:spcPts val="0"/>
              </a:spcAft>
              <a:buNone/>
            </a:pPr>
            <a:r>
              <a:t/>
            </a:r>
            <a:endParaRPr sz="1110"/>
          </a:p>
        </p:txBody>
      </p:sp>
      <p:sp>
        <p:nvSpPr>
          <p:cNvPr id="672" name="Google Shape;672;p22: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2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23: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lnSpc>
                <a:spcPct val="80000"/>
              </a:lnSpc>
              <a:spcBef>
                <a:spcPts val="0"/>
              </a:spcBef>
              <a:spcAft>
                <a:spcPts val="0"/>
              </a:spcAft>
              <a:buClr>
                <a:schemeClr val="dk1"/>
              </a:buClr>
              <a:buSzPts val="839"/>
              <a:buFont typeface="Calibri"/>
              <a:buNone/>
            </a:pPr>
            <a:r>
              <a:rPr b="0" lang="es-ES" sz="839">
                <a:solidFill>
                  <a:schemeClr val="dk1"/>
                </a:solidFill>
                <a:latin typeface="Calibri"/>
                <a:ea typeface="Calibri"/>
                <a:cs typeface="Calibri"/>
                <a:sym typeface="Calibri"/>
              </a:rPr>
              <a:t>Sin embargo, no es en absoluto vinculante externalizar el trabajo en diferentes países; las empresas lo hacen normalmente para reducir costes. Por ejemplo, para beneficiarse de la mano de obra barata en China, las empresas trasladan su producción allí. Los administradores en la estructura de la red juegan un papel vital. Controlan las relaciones internas y externas. La estructura de la red es menos jerárquica; es más plana porque muchas capas de la gerencia están cortadas entre sí y sus funciones se transfieren a otras organizaciones. Esta naturaleza plana de la estructura de la red hace que su alcance de control sea más amplio, lo que lleva a la posibilidad de una comunicación de abajo hacia arriba. </a:t>
            </a:r>
            <a:endParaRPr/>
          </a:p>
          <a:p>
            <a:pPr indent="0" lvl="0" marL="0" marR="0" rtl="0" algn="l">
              <a:lnSpc>
                <a:spcPct val="80000"/>
              </a:lnSpc>
              <a:spcBef>
                <a:spcPts val="0"/>
              </a:spcBef>
              <a:spcAft>
                <a:spcPts val="0"/>
              </a:spcAft>
              <a:buClr>
                <a:schemeClr val="dk1"/>
              </a:buClr>
              <a:buSzPts val="840"/>
              <a:buFont typeface="Calibri"/>
              <a:buNone/>
            </a:pPr>
            <a:r>
              <a:t/>
            </a:r>
            <a:endParaRPr b="0" sz="839">
              <a:solidFill>
                <a:schemeClr val="dk1"/>
              </a:solidFill>
              <a:latin typeface="Calibri"/>
              <a:ea typeface="Calibri"/>
              <a:cs typeface="Calibri"/>
              <a:sym typeface="Calibri"/>
            </a:endParaRPr>
          </a:p>
          <a:p>
            <a:pPr indent="0" lvl="0" marL="0" marR="0" rtl="0" algn="l">
              <a:lnSpc>
                <a:spcPct val="80000"/>
              </a:lnSpc>
              <a:spcBef>
                <a:spcPts val="0"/>
              </a:spcBef>
              <a:spcAft>
                <a:spcPts val="0"/>
              </a:spcAft>
              <a:buClr>
                <a:schemeClr val="dk1"/>
              </a:buClr>
              <a:buSzPts val="839"/>
              <a:buFont typeface="Calibri"/>
              <a:buNone/>
            </a:pPr>
            <a:r>
              <a:rPr b="0" lang="es-ES" sz="839">
                <a:solidFill>
                  <a:schemeClr val="dk1"/>
                </a:solidFill>
                <a:latin typeface="Calibri"/>
                <a:ea typeface="Calibri"/>
                <a:cs typeface="Calibri"/>
                <a:sym typeface="Calibri"/>
              </a:rPr>
              <a:t>Una estructura de red tiene sus pros y sus contras.</a:t>
            </a:r>
            <a:endParaRPr/>
          </a:p>
          <a:p>
            <a:pPr indent="0" lvl="0" marL="0" rtl="0" algn="l">
              <a:lnSpc>
                <a:spcPct val="80000"/>
              </a:lnSpc>
              <a:spcBef>
                <a:spcPts val="0"/>
              </a:spcBef>
              <a:spcAft>
                <a:spcPts val="0"/>
              </a:spcAft>
              <a:buNone/>
            </a:pPr>
            <a:r>
              <a:t/>
            </a:r>
            <a:endParaRPr b="1" sz="839">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lang="es-ES" sz="839">
                <a:solidFill>
                  <a:schemeClr val="dk1"/>
                </a:solidFill>
                <a:latin typeface="Calibri"/>
                <a:ea typeface="Calibri"/>
                <a:cs typeface="Calibri"/>
                <a:sym typeface="Calibri"/>
              </a:rPr>
              <a:t>Ventajas:</a:t>
            </a:r>
            <a:endParaRPr sz="839">
              <a:solidFill>
                <a:schemeClr val="dk1"/>
              </a:solidFill>
              <a:latin typeface="Calibri"/>
              <a:ea typeface="Calibri"/>
              <a:cs typeface="Calibri"/>
              <a:sym typeface="Calibri"/>
            </a:endParaRPr>
          </a:p>
          <a:p>
            <a:pPr indent="-171450" lvl="0" marL="171450" marR="0" rtl="0" algn="l">
              <a:lnSpc>
                <a:spcPct val="80000"/>
              </a:lnSpc>
              <a:spcBef>
                <a:spcPts val="0"/>
              </a:spcBef>
              <a:spcAft>
                <a:spcPts val="0"/>
              </a:spcAft>
              <a:buClr>
                <a:srgbClr val="000000"/>
              </a:buClr>
              <a:buSzPts val="755"/>
              <a:buFont typeface="Arial"/>
              <a:buChar char="‑"/>
            </a:pPr>
            <a:r>
              <a:rPr b="1" lang="es-ES" sz="839">
                <a:solidFill>
                  <a:srgbClr val="000000"/>
                </a:solidFill>
                <a:latin typeface="Arial"/>
                <a:ea typeface="Arial"/>
                <a:cs typeface="Arial"/>
                <a:sym typeface="Arial"/>
              </a:rPr>
              <a:t>Estar centrada en lo que hace mejor: </a:t>
            </a:r>
            <a:r>
              <a:rPr b="0" lang="es-ES" sz="839">
                <a:solidFill>
                  <a:schemeClr val="dk1"/>
                </a:solidFill>
                <a:latin typeface="Calibri"/>
                <a:ea typeface="Calibri"/>
                <a:cs typeface="Calibri"/>
                <a:sym typeface="Calibri"/>
              </a:rPr>
              <a:t>Si una empresa deja ir todas las demás funciones excepto su propia competencia básica, puede centrarse más claramente en lo que hace mejor. Una estructura organizativa de grafo permite hacerlo</a:t>
            </a:r>
            <a:r>
              <a:rPr b="1" lang="es-ES" sz="839">
                <a:solidFill>
                  <a:schemeClr val="dk1"/>
                </a:solidFill>
                <a:latin typeface="Calibri"/>
                <a:ea typeface="Calibri"/>
                <a:cs typeface="Calibri"/>
                <a:sym typeface="Calibri"/>
              </a:rPr>
              <a:t>. </a:t>
            </a:r>
            <a:r>
              <a:rPr b="0" lang="es-ES" sz="839">
                <a:solidFill>
                  <a:schemeClr val="dk1"/>
                </a:solidFill>
                <a:latin typeface="Calibri"/>
                <a:ea typeface="Calibri"/>
                <a:cs typeface="Calibri"/>
                <a:sym typeface="Calibri"/>
              </a:rPr>
              <a:t>Por ejemplo, si una empresa se especializa en el diseño de ropa, no tendrá que preocuparse por fabricar la tela o coser la ropa; sólo diseñará la ropa. Las posibilidades de éxito general de la empresa son mayores si la empresa puede utilizar la mayor parte o todo su tiempo en hacer lo que mejor sabe hacer</a:t>
            </a:r>
            <a:endParaRPr/>
          </a:p>
          <a:p>
            <a:pPr indent="-171450" lvl="0" marL="171450" rtl="0" algn="l">
              <a:lnSpc>
                <a:spcPct val="80000"/>
              </a:lnSpc>
              <a:spcBef>
                <a:spcPts val="0"/>
              </a:spcBef>
              <a:spcAft>
                <a:spcPts val="0"/>
              </a:spcAft>
              <a:buClr>
                <a:schemeClr val="dk1"/>
              </a:buClr>
              <a:buSzPts val="755"/>
              <a:buFont typeface="Arial"/>
              <a:buChar char="‑"/>
            </a:pPr>
            <a:r>
              <a:rPr b="1" lang="es-ES" sz="839">
                <a:solidFill>
                  <a:schemeClr val="dk1"/>
                </a:solidFill>
                <a:latin typeface="Calibri"/>
                <a:ea typeface="Calibri"/>
                <a:cs typeface="Calibri"/>
                <a:sym typeface="Calibri"/>
              </a:rPr>
              <a:t>Permite competitividad en escala global</a:t>
            </a:r>
            <a:r>
              <a:rPr lang="es-ES" sz="839">
                <a:solidFill>
                  <a:schemeClr val="dk1"/>
                </a:solidFill>
                <a:latin typeface="Calibri"/>
                <a:ea typeface="Calibri"/>
                <a:cs typeface="Calibri"/>
                <a:sym typeface="Calibri"/>
              </a:rPr>
              <a:t>, pues aprovecha las ventajas en todo el mundo, así mismo alcanza calidad y precios en sus productos o servicios.</a:t>
            </a:r>
            <a:endParaRPr/>
          </a:p>
          <a:p>
            <a:pPr indent="-171450" lvl="0" marL="171450" rtl="0" algn="l">
              <a:lnSpc>
                <a:spcPct val="80000"/>
              </a:lnSpc>
              <a:spcBef>
                <a:spcPts val="0"/>
              </a:spcBef>
              <a:spcAft>
                <a:spcPts val="0"/>
              </a:spcAft>
              <a:buClr>
                <a:schemeClr val="dk1"/>
              </a:buClr>
              <a:buSzPts val="755"/>
              <a:buFont typeface="Arial"/>
              <a:buChar char="‑"/>
            </a:pPr>
            <a:r>
              <a:rPr b="1" lang="es-ES" sz="839">
                <a:solidFill>
                  <a:schemeClr val="dk1"/>
                </a:solidFill>
                <a:latin typeface="Calibri"/>
                <a:ea typeface="Calibri"/>
                <a:cs typeface="Calibri"/>
                <a:sym typeface="Calibri"/>
              </a:rPr>
              <a:t>Flexibilidad de fuerza de trabajo y habilidad para hacer las tareas en donde se hacen necesarias</a:t>
            </a:r>
            <a:r>
              <a:rPr lang="es-ES" sz="839">
                <a:solidFill>
                  <a:schemeClr val="dk1"/>
                </a:solidFill>
                <a:latin typeface="Calibri"/>
                <a:ea typeface="Calibri"/>
                <a:cs typeface="Calibri"/>
                <a:sym typeface="Calibri"/>
              </a:rPr>
              <a:t>. Presenta flexibilidad para cambiar rápidamente sin restricciones o limitaciones de fábricas propias o de equipos fijos. La organización puede definirse continuamente en dirección a nuevos productos y nuevas oportunidades de mercado.</a:t>
            </a:r>
            <a:endParaRPr/>
          </a:p>
          <a:p>
            <a:pPr indent="-171450" lvl="0" marL="171450" rtl="0" algn="l">
              <a:lnSpc>
                <a:spcPct val="80000"/>
              </a:lnSpc>
              <a:spcBef>
                <a:spcPts val="0"/>
              </a:spcBef>
              <a:spcAft>
                <a:spcPts val="0"/>
              </a:spcAft>
              <a:buClr>
                <a:schemeClr val="dk1"/>
              </a:buClr>
              <a:buSzPts val="755"/>
              <a:buFont typeface="Arial"/>
              <a:buChar char="‑"/>
            </a:pPr>
            <a:r>
              <a:rPr b="1" lang="es-ES" sz="839">
                <a:solidFill>
                  <a:schemeClr val="dk1"/>
                </a:solidFill>
                <a:latin typeface="Calibri"/>
                <a:ea typeface="Calibri"/>
                <a:cs typeface="Calibri"/>
                <a:sym typeface="Calibri"/>
              </a:rPr>
              <a:t>Costos administrativos reducidos</a:t>
            </a:r>
            <a:r>
              <a:rPr lang="es-ES" sz="839">
                <a:solidFill>
                  <a:schemeClr val="dk1"/>
                </a:solidFill>
                <a:latin typeface="Calibri"/>
                <a:ea typeface="Calibri"/>
                <a:cs typeface="Calibri"/>
                <a:sym typeface="Calibri"/>
              </a:rPr>
              <a:t>, pues puede haber una jerarquía simple de dos o tres niveles jerárquicos contra diez o más de las organizaciones tradicionales.</a:t>
            </a:r>
            <a:endParaRPr/>
          </a:p>
          <a:p>
            <a:pPr indent="-123444" lvl="0" marL="171450" rtl="0" algn="l">
              <a:lnSpc>
                <a:spcPct val="80000"/>
              </a:lnSpc>
              <a:spcBef>
                <a:spcPts val="0"/>
              </a:spcBef>
              <a:spcAft>
                <a:spcPts val="0"/>
              </a:spcAft>
              <a:buClr>
                <a:schemeClr val="dk1"/>
              </a:buClr>
              <a:buSzPts val="756"/>
              <a:buFont typeface="Arial"/>
              <a:buNone/>
            </a:pPr>
            <a:r>
              <a:t/>
            </a:r>
            <a:endParaRPr sz="839">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lang="es-ES" sz="839">
                <a:solidFill>
                  <a:schemeClr val="dk1"/>
                </a:solidFill>
                <a:latin typeface="Calibri"/>
                <a:ea typeface="Calibri"/>
                <a:cs typeface="Calibri"/>
                <a:sym typeface="Calibri"/>
              </a:rPr>
              <a:t>Desventajas</a:t>
            </a:r>
            <a:endParaRPr sz="839">
              <a:solidFill>
                <a:schemeClr val="dk1"/>
              </a:solidFill>
              <a:latin typeface="Calibri"/>
              <a:ea typeface="Calibri"/>
              <a:cs typeface="Calibri"/>
              <a:sym typeface="Calibri"/>
            </a:endParaRPr>
          </a:p>
          <a:p>
            <a:pPr indent="-171450" lvl="0" marL="171450" rtl="0" algn="l">
              <a:lnSpc>
                <a:spcPct val="80000"/>
              </a:lnSpc>
              <a:spcBef>
                <a:spcPts val="0"/>
              </a:spcBef>
              <a:spcAft>
                <a:spcPts val="0"/>
              </a:spcAft>
              <a:buClr>
                <a:schemeClr val="dk1"/>
              </a:buClr>
              <a:buSzPts val="671"/>
              <a:buFont typeface="Arial"/>
              <a:buChar char="‑"/>
            </a:pPr>
            <a:r>
              <a:rPr b="1" lang="es-ES" sz="839">
                <a:solidFill>
                  <a:schemeClr val="dk1"/>
                </a:solidFill>
                <a:latin typeface="Calibri"/>
                <a:ea typeface="Calibri"/>
                <a:cs typeface="Calibri"/>
                <a:sym typeface="Calibri"/>
              </a:rPr>
              <a:t>Falta de control global</a:t>
            </a:r>
            <a:r>
              <a:rPr lang="es-ES" sz="839">
                <a:solidFill>
                  <a:schemeClr val="dk1"/>
                </a:solidFill>
                <a:latin typeface="Calibri"/>
                <a:ea typeface="Calibri"/>
                <a:cs typeface="Calibri"/>
                <a:sym typeface="Calibri"/>
              </a:rPr>
              <a:t>, pues los gerentes no tienen todas las operaciones dentro de su empresa y dependen de contratos, coordinación, negociación y mensajes electrónicos con otras empresas para hacer que todo funcione en conjunto.</a:t>
            </a:r>
            <a:endParaRPr/>
          </a:p>
          <a:p>
            <a:pPr indent="-171450" lvl="0" marL="171450" rtl="0" algn="l">
              <a:lnSpc>
                <a:spcPct val="80000"/>
              </a:lnSpc>
              <a:spcBef>
                <a:spcPts val="0"/>
              </a:spcBef>
              <a:spcAft>
                <a:spcPts val="0"/>
              </a:spcAft>
              <a:buClr>
                <a:schemeClr val="dk1"/>
              </a:buClr>
              <a:buSzPts val="671"/>
              <a:buFont typeface="Arial"/>
              <a:buChar char="‑"/>
            </a:pPr>
            <a:r>
              <a:rPr b="1" lang="es-ES" sz="839"/>
              <a:t>Riesgo de pérdida de información secreta: </a:t>
            </a:r>
            <a:r>
              <a:rPr lang="es-ES" sz="839">
                <a:solidFill>
                  <a:schemeClr val="dk1"/>
                </a:solidFill>
                <a:latin typeface="Calibri"/>
                <a:ea typeface="Calibri"/>
                <a:cs typeface="Calibri"/>
                <a:sym typeface="Calibri"/>
              </a:rPr>
              <a:t>Mientras persigue una estructura organizativa de red, cuando subcontrata algún trabajo a otra empresa, esa empresa también puede estar haciendo trabajo para sus competidores. La información secreta de su empresa puede ser filtrada a sus competidores por la empresa que trabaja para usted. Las razones de la fuga de información pueden variar y pueden ser sobornados para obtener información, fuga por accidente, especulación sobre el trabajo que se está realizando en la empresa que trabaja para usted, etc</a:t>
            </a:r>
            <a:endParaRPr sz="839">
              <a:solidFill>
                <a:schemeClr val="dk1"/>
              </a:solidFill>
              <a:latin typeface="Calibri"/>
              <a:ea typeface="Calibri"/>
              <a:cs typeface="Calibri"/>
              <a:sym typeface="Calibri"/>
            </a:endParaRPr>
          </a:p>
          <a:p>
            <a:pPr indent="-171450" lvl="0" marL="171450" rtl="0" algn="l">
              <a:lnSpc>
                <a:spcPct val="80000"/>
              </a:lnSpc>
              <a:spcBef>
                <a:spcPts val="0"/>
              </a:spcBef>
              <a:spcAft>
                <a:spcPts val="0"/>
              </a:spcAft>
              <a:buClr>
                <a:schemeClr val="dk1"/>
              </a:buClr>
              <a:buSzPts val="671"/>
              <a:buFont typeface="Arial"/>
              <a:buChar char="‑"/>
            </a:pPr>
            <a:r>
              <a:rPr b="1" lang="es-ES" sz="839">
                <a:solidFill>
                  <a:schemeClr val="dk1"/>
                </a:solidFill>
                <a:latin typeface="Calibri"/>
                <a:ea typeface="Calibri"/>
                <a:cs typeface="Calibri"/>
                <a:sym typeface="Calibri"/>
              </a:rPr>
              <a:t>Mayor incertidumbre y potencial de fallas</a:t>
            </a:r>
            <a:r>
              <a:rPr lang="es-ES" sz="839">
                <a:solidFill>
                  <a:schemeClr val="dk1"/>
                </a:solidFill>
                <a:latin typeface="Calibri"/>
                <a:ea typeface="Calibri"/>
                <a:cs typeface="Calibri"/>
                <a:sym typeface="Calibri"/>
              </a:rPr>
              <a:t>, pues si una empresa subcontratada deja de cumplir el contrato, el negocio puede perjudicarse. La incertidumbre es mayor porque no existe el control directo sobre todas las operaciones.</a:t>
            </a:r>
            <a:endParaRPr/>
          </a:p>
          <a:p>
            <a:pPr indent="-171450" lvl="0" marL="171450" rtl="0" algn="l">
              <a:lnSpc>
                <a:spcPct val="80000"/>
              </a:lnSpc>
              <a:spcBef>
                <a:spcPts val="0"/>
              </a:spcBef>
              <a:spcAft>
                <a:spcPts val="0"/>
              </a:spcAft>
              <a:buClr>
                <a:schemeClr val="dk1"/>
              </a:buClr>
              <a:buSzPts val="671"/>
              <a:buFont typeface="Arial"/>
              <a:buChar char="‑"/>
            </a:pPr>
            <a:r>
              <a:rPr b="1" lang="es-ES" sz="839">
                <a:solidFill>
                  <a:schemeClr val="dk1"/>
                </a:solidFill>
                <a:latin typeface="Calibri"/>
                <a:ea typeface="Calibri"/>
                <a:cs typeface="Calibri"/>
                <a:sym typeface="Calibri"/>
              </a:rPr>
              <a:t>La lealtad de los empleados se debilita, </a:t>
            </a:r>
            <a:r>
              <a:rPr lang="es-ES" sz="839">
                <a:solidFill>
                  <a:schemeClr val="dk1"/>
                </a:solidFill>
                <a:latin typeface="Calibri"/>
                <a:ea typeface="Calibri"/>
                <a:cs typeface="Calibri"/>
                <a:sym typeface="Calibri"/>
              </a:rPr>
              <a:t>pues las personas sienten que pueden ser sustituidas por otros contratos de servicios. La cultura corporativa se hace frágil. Con un producto y mercado variables, la organización puede necesitar cambiar a los empleados para poder adquirir el compuesto adecuado de nuevas habilidades y competencias humanas.</a:t>
            </a:r>
            <a:endParaRPr/>
          </a:p>
          <a:p>
            <a:pPr indent="-171450" lvl="0" marL="171450" rtl="0" algn="l">
              <a:lnSpc>
                <a:spcPct val="80000"/>
              </a:lnSpc>
              <a:spcBef>
                <a:spcPts val="0"/>
              </a:spcBef>
              <a:spcAft>
                <a:spcPts val="0"/>
              </a:spcAft>
              <a:buClr>
                <a:schemeClr val="dk1"/>
              </a:buClr>
              <a:buSzPts val="671"/>
              <a:buFont typeface="Arial"/>
              <a:buChar char="‑"/>
            </a:pPr>
            <a:r>
              <a:rPr b="1" lang="es-ES" sz="839">
                <a:solidFill>
                  <a:schemeClr val="dk1"/>
                </a:solidFill>
                <a:latin typeface="Calibri"/>
                <a:ea typeface="Calibri"/>
                <a:cs typeface="Calibri"/>
                <a:sym typeface="Calibri"/>
              </a:rPr>
              <a:t>Sacrificio de beneficios: </a:t>
            </a:r>
            <a:r>
              <a:rPr lang="es-ES" sz="839">
                <a:solidFill>
                  <a:schemeClr val="dk1"/>
                </a:solidFill>
                <a:latin typeface="Calibri"/>
                <a:ea typeface="Calibri"/>
                <a:cs typeface="Calibri"/>
                <a:sym typeface="Calibri"/>
              </a:rPr>
              <a:t>Cuando usted subcontrata el trabajo, también podría estar sacrificando las ganancias que podría haber obtenido por sí mismo si hubiera realizado ese trabajo subcontratado usted mismo. Por ejemplo, si usted mismo fabrica sus productos en lugar de comprarlos en el exterior, puede haber un aumento en los beneficios potenciales de su empresa. El costo de la subcontratación en sí puede ser más alto que si usted mismo hace ese trabajo.</a:t>
            </a:r>
            <a:endParaRPr/>
          </a:p>
          <a:p>
            <a:pPr indent="-128778" lvl="0" marL="171450" rtl="0" algn="l">
              <a:lnSpc>
                <a:spcPct val="80000"/>
              </a:lnSpc>
              <a:spcBef>
                <a:spcPts val="0"/>
              </a:spcBef>
              <a:spcAft>
                <a:spcPts val="0"/>
              </a:spcAft>
              <a:buClr>
                <a:schemeClr val="dk1"/>
              </a:buClr>
              <a:buSzPts val="672"/>
              <a:buFont typeface="Arial"/>
              <a:buNone/>
            </a:pPr>
            <a:r>
              <a:t/>
            </a:r>
            <a:endParaRPr sz="839">
              <a:solidFill>
                <a:schemeClr val="dk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756"/>
              <a:buFont typeface="Arial"/>
              <a:buNone/>
            </a:pPr>
            <a:r>
              <a:t/>
            </a:r>
            <a:endParaRPr sz="839">
              <a:solidFill>
                <a:schemeClr val="dk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756"/>
              <a:buFont typeface="Arial"/>
              <a:buNone/>
            </a:pPr>
            <a:r>
              <a:t/>
            </a:r>
            <a:endParaRPr sz="839">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t/>
            </a:r>
            <a:endParaRPr sz="839"/>
          </a:p>
        </p:txBody>
      </p:sp>
      <p:sp>
        <p:nvSpPr>
          <p:cNvPr id="683" name="Google Shape;683;p23: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p2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24: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b="0"/>
          </a:p>
        </p:txBody>
      </p:sp>
      <p:sp>
        <p:nvSpPr>
          <p:cNvPr id="714" name="Google Shape;714;p24: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p2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5" name="Google Shape;735;p25: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just">
              <a:lnSpc>
                <a:spcPct val="80000"/>
              </a:lnSpc>
              <a:spcBef>
                <a:spcPts val="0"/>
              </a:spcBef>
              <a:spcAft>
                <a:spcPts val="0"/>
              </a:spcAft>
              <a:buNone/>
            </a:pPr>
            <a:r>
              <a:rPr lang="es-ES" sz="839">
                <a:solidFill>
                  <a:srgbClr val="4B5D67"/>
                </a:solidFill>
                <a:latin typeface="Verdana"/>
                <a:ea typeface="Verdana"/>
                <a:cs typeface="Verdana"/>
                <a:sym typeface="Verdana"/>
              </a:rPr>
              <a:t>La organización empresarial está cambiando.</a:t>
            </a:r>
            <a:endParaRPr/>
          </a:p>
          <a:p>
            <a:pPr indent="-171450" lvl="0" marL="171450" rtl="0" algn="just">
              <a:lnSpc>
                <a:spcPct val="80000"/>
              </a:lnSpc>
              <a:spcBef>
                <a:spcPts val="0"/>
              </a:spcBef>
              <a:spcAft>
                <a:spcPts val="0"/>
              </a:spcAft>
              <a:buClr>
                <a:srgbClr val="4B5D67"/>
              </a:buClr>
              <a:buSzPts val="839"/>
              <a:buFont typeface="Arial"/>
              <a:buChar char="•"/>
            </a:pPr>
            <a:r>
              <a:rPr lang="es-ES" sz="839">
                <a:solidFill>
                  <a:srgbClr val="4B5D67"/>
                </a:solidFill>
                <a:latin typeface="Verdana"/>
                <a:ea typeface="Verdana"/>
                <a:cs typeface="Verdana"/>
                <a:sym typeface="Verdana"/>
              </a:rPr>
              <a:t>De equipos que trabajan agrupados en un mismo centro e integrados en una misma empresa, se evoluciona a grupos de trabajo autónomos que colaboran entre si para el desarrollo de cada proyecto</a:t>
            </a:r>
            <a:endParaRPr/>
          </a:p>
          <a:p>
            <a:pPr indent="-171450" lvl="0" marL="171450" rtl="0" algn="just">
              <a:lnSpc>
                <a:spcPct val="80000"/>
              </a:lnSpc>
              <a:spcBef>
                <a:spcPts val="0"/>
              </a:spcBef>
              <a:spcAft>
                <a:spcPts val="0"/>
              </a:spcAft>
              <a:buClr>
                <a:srgbClr val="4B5D67"/>
              </a:buClr>
              <a:buSzPts val="839"/>
              <a:buFont typeface="Arial"/>
              <a:buChar char="•"/>
            </a:pPr>
            <a:r>
              <a:rPr lang="es-ES" sz="839">
                <a:solidFill>
                  <a:srgbClr val="4B5D67"/>
                </a:solidFill>
                <a:latin typeface="Verdana"/>
                <a:ea typeface="Verdana"/>
                <a:cs typeface="Verdana"/>
                <a:sym typeface="Verdana"/>
              </a:rPr>
              <a:t>De desarrollar un producto o servicio y luego venderlo pasamos a conversar con los clientes, escuchar sus necesidades y actuar de acuerdo con sus prescripciones.</a:t>
            </a:r>
            <a:endParaRPr/>
          </a:p>
          <a:p>
            <a:pPr indent="-171450" lvl="0" marL="171450" rtl="0" algn="just">
              <a:lnSpc>
                <a:spcPct val="80000"/>
              </a:lnSpc>
              <a:spcBef>
                <a:spcPts val="0"/>
              </a:spcBef>
              <a:spcAft>
                <a:spcPts val="0"/>
              </a:spcAft>
              <a:buClr>
                <a:srgbClr val="4B5D67"/>
              </a:buClr>
              <a:buSzPts val="839"/>
              <a:buFont typeface="Arial"/>
              <a:buChar char="•"/>
            </a:pPr>
            <a:r>
              <a:rPr lang="es-ES" sz="839">
                <a:solidFill>
                  <a:srgbClr val="4B5D67"/>
                </a:solidFill>
                <a:latin typeface="Verdana"/>
                <a:ea typeface="Verdana"/>
                <a:cs typeface="Verdana"/>
                <a:sym typeface="Verdana"/>
              </a:rPr>
              <a:t>De contemplar a los competidores como “el enemigo a vencer” a considerarlos como un colaborador potencial.</a:t>
            </a:r>
            <a:endParaRPr/>
          </a:p>
          <a:p>
            <a:pPr indent="-171450" lvl="0" marL="171450" rtl="0" algn="just">
              <a:lnSpc>
                <a:spcPct val="80000"/>
              </a:lnSpc>
              <a:spcBef>
                <a:spcPts val="0"/>
              </a:spcBef>
              <a:spcAft>
                <a:spcPts val="0"/>
              </a:spcAft>
              <a:buClr>
                <a:srgbClr val="4B5D67"/>
              </a:buClr>
              <a:buSzPts val="839"/>
              <a:buFont typeface="Arial"/>
              <a:buChar char="•"/>
            </a:pPr>
            <a:r>
              <a:rPr lang="es-ES" sz="839">
                <a:solidFill>
                  <a:srgbClr val="4B5D67"/>
                </a:solidFill>
                <a:latin typeface="Verdana"/>
                <a:ea typeface="Verdana"/>
                <a:cs typeface="Verdana"/>
                <a:sym typeface="Verdana"/>
              </a:rPr>
              <a:t>De hacer grandes gastos en sedes sociales, delegaciones, canales de distribución, …  a reducirlos sensiblemente y centrarnos en la relacionarnos directa con el cliente.</a:t>
            </a:r>
            <a:endParaRPr/>
          </a:p>
          <a:p>
            <a:pPr indent="0" lvl="0" marL="0" rtl="0" algn="just">
              <a:lnSpc>
                <a:spcPct val="80000"/>
              </a:lnSpc>
              <a:spcBef>
                <a:spcPts val="0"/>
              </a:spcBef>
              <a:spcAft>
                <a:spcPts val="0"/>
              </a:spcAft>
              <a:buNone/>
            </a:pPr>
            <a:r>
              <a:t/>
            </a:r>
            <a:endParaRPr sz="839">
              <a:solidFill>
                <a:srgbClr val="4B5D67"/>
              </a:solidFill>
              <a:latin typeface="Verdana"/>
              <a:ea typeface="Verdana"/>
              <a:cs typeface="Verdana"/>
              <a:sym typeface="Verdana"/>
            </a:endParaRPr>
          </a:p>
          <a:p>
            <a:pPr indent="0" lvl="0" marL="0" rtl="0" algn="just">
              <a:lnSpc>
                <a:spcPct val="80000"/>
              </a:lnSpc>
              <a:spcBef>
                <a:spcPts val="0"/>
              </a:spcBef>
              <a:spcAft>
                <a:spcPts val="0"/>
              </a:spcAft>
              <a:buNone/>
            </a:pPr>
            <a:r>
              <a:rPr b="1" lang="es-ES" sz="839">
                <a:solidFill>
                  <a:srgbClr val="4B5D67"/>
                </a:solidFill>
                <a:latin typeface="Verdana"/>
                <a:ea typeface="Verdana"/>
                <a:cs typeface="Verdana"/>
                <a:sym typeface="Verdana"/>
              </a:rPr>
              <a:t>La relación con el cliente es la clave.</a:t>
            </a:r>
            <a:endParaRPr/>
          </a:p>
          <a:p>
            <a:pPr indent="0" lvl="0" marL="0" rtl="0" algn="just">
              <a:lnSpc>
                <a:spcPct val="80000"/>
              </a:lnSpc>
              <a:spcBef>
                <a:spcPts val="0"/>
              </a:spcBef>
              <a:spcAft>
                <a:spcPts val="0"/>
              </a:spcAft>
              <a:buNone/>
            </a:pPr>
            <a:r>
              <a:rPr lang="es-ES" sz="839">
                <a:solidFill>
                  <a:srgbClr val="4B5D67"/>
                </a:solidFill>
                <a:latin typeface="Verdana"/>
                <a:ea typeface="Verdana"/>
                <a:cs typeface="Verdana"/>
                <a:sym typeface="Verdana"/>
              </a:rPr>
              <a:t>Para que estas organizaciones, formen un equipo efectivo, deben conectarse entre ellas a través de Internet con  aplicaciones estándar comunes: Docs,  blogs, redes sociales, chat, video conferencia,… y compartir, en tiempo real, bases de datos relacionales (CRM,s) para registrar y conocer la información y las conversaciones con todas las relaciones empresariales. </a:t>
            </a:r>
            <a:r>
              <a:rPr b="1" lang="es-ES" sz="839">
                <a:solidFill>
                  <a:srgbClr val="4B5D67"/>
                </a:solidFill>
                <a:latin typeface="Verdana"/>
                <a:ea typeface="Verdana"/>
                <a:cs typeface="Verdana"/>
                <a:sym typeface="Verdana"/>
              </a:rPr>
              <a:t>A</a:t>
            </a:r>
            <a:r>
              <a:rPr b="1" i="0" lang="es-ES" sz="839">
                <a:solidFill>
                  <a:schemeClr val="dk1"/>
                </a:solidFill>
                <a:latin typeface="Calibri"/>
                <a:ea typeface="Calibri"/>
                <a:cs typeface="Calibri"/>
                <a:sym typeface="Calibri"/>
              </a:rPr>
              <a:t> esta nueva forma de organizarse se la denomina: ESTRUCTURA VIRTUAL</a:t>
            </a:r>
            <a:endParaRPr/>
          </a:p>
          <a:p>
            <a:pPr indent="0" lvl="0" marL="0" rtl="0" algn="just">
              <a:lnSpc>
                <a:spcPct val="80000"/>
              </a:lnSpc>
              <a:spcBef>
                <a:spcPts val="0"/>
              </a:spcBef>
              <a:spcAft>
                <a:spcPts val="0"/>
              </a:spcAft>
              <a:buNone/>
            </a:pPr>
            <a:r>
              <a:t/>
            </a:r>
            <a:endParaRPr b="1" i="0" sz="839">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839">
                <a:solidFill>
                  <a:schemeClr val="dk1"/>
                </a:solidFill>
                <a:latin typeface="Calibri"/>
                <a:ea typeface="Calibri"/>
                <a:cs typeface="Calibri"/>
                <a:sym typeface="Calibri"/>
              </a:rPr>
              <a:t>Definición: La organización virtual se basa en las características de la organización en red</a:t>
            </a:r>
            <a:r>
              <a:rPr b="0" i="0" lang="es-ES" sz="839">
                <a:solidFill>
                  <a:schemeClr val="dk1"/>
                </a:solidFill>
                <a:latin typeface="Calibri"/>
                <a:ea typeface="Calibri"/>
                <a:cs typeface="Calibri"/>
                <a:sym typeface="Calibri"/>
              </a:rPr>
              <a:t>. Ambos diseños organizacionales se concentran en formar alianzas y asociaciones con otras organizaciones para hacer un fondo común y compartir las habilidades, la tecnología y los costos. Con la finalidad de lograr objetivos específicos, una organización virtual recu­rre a muchas tecnologías de la información avanzadas para integrar en su interior empleado, equipos y departamentos y en el exterior a su red de subcontra­tistas.</a:t>
            </a:r>
            <a:br>
              <a:rPr b="0" i="0" lang="es-ES" sz="839">
                <a:solidFill>
                  <a:schemeClr val="dk1"/>
                </a:solidFill>
                <a:latin typeface="Calibri"/>
                <a:ea typeface="Calibri"/>
                <a:cs typeface="Calibri"/>
                <a:sym typeface="Calibri"/>
              </a:rPr>
            </a:br>
            <a:endParaRPr b="0" i="0" sz="839">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0" i="0" lang="es-ES" sz="839">
                <a:solidFill>
                  <a:schemeClr val="dk1"/>
                </a:solidFill>
                <a:latin typeface="Calibri"/>
                <a:ea typeface="Calibri"/>
                <a:cs typeface="Calibri"/>
                <a:sym typeface="Calibri"/>
              </a:rPr>
              <a:t>Los límites en una organización virtual, tanto interna como externamente, son mucho más abiertos que en una organización en red debido al uso de tecnologías de la información avanzadas que enlazan perfectamente a todos los socios. En una organización virtual los limites radican en la disponibilidad y utilización de tecnologías de la información (TI) efectivas, confiables y complejas.</a:t>
            </a:r>
            <a:endParaRPr/>
          </a:p>
          <a:p>
            <a:pPr indent="0" lvl="0" marL="0" rtl="0" algn="l">
              <a:lnSpc>
                <a:spcPct val="80000"/>
              </a:lnSpc>
              <a:spcBef>
                <a:spcPts val="0"/>
              </a:spcBef>
              <a:spcAft>
                <a:spcPts val="0"/>
              </a:spcAft>
              <a:buClr>
                <a:schemeClr val="dk1"/>
              </a:buClr>
              <a:buSzPts val="840"/>
              <a:buFont typeface="Arial"/>
              <a:buNone/>
            </a:pPr>
            <a:r>
              <a:t/>
            </a:r>
            <a:endParaRPr b="0" i="0" sz="839">
              <a:solidFill>
                <a:schemeClr val="dk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839"/>
              <a:buFont typeface="Arial"/>
              <a:buNone/>
            </a:pPr>
            <a:r>
              <a:rPr b="1" i="0" lang="es-ES" sz="839">
                <a:solidFill>
                  <a:schemeClr val="dk1"/>
                </a:solidFill>
                <a:latin typeface="Calibri"/>
                <a:ea typeface="Calibri"/>
                <a:cs typeface="Calibri"/>
                <a:sym typeface="Calibri"/>
              </a:rPr>
              <a:t>Proceso de integración. La organi­zación virtual suele combinar muchas otras tecnologías más complejas que en la organización en red.</a:t>
            </a:r>
            <a:endParaRPr/>
          </a:p>
          <a:p>
            <a:pPr indent="-171450" lvl="0" marL="171450" rtl="0" algn="l">
              <a:lnSpc>
                <a:spcPct val="80000"/>
              </a:lnSpc>
              <a:spcBef>
                <a:spcPts val="0"/>
              </a:spcBef>
              <a:spcAft>
                <a:spcPts val="0"/>
              </a:spcAft>
              <a:buClr>
                <a:schemeClr val="dk1"/>
              </a:buClr>
              <a:buSzPts val="839"/>
              <a:buFont typeface="Arial"/>
              <a:buChar char="•"/>
            </a:pPr>
            <a:r>
              <a:rPr b="0" i="0" lang="es-ES" sz="839">
                <a:solidFill>
                  <a:schemeClr val="dk1"/>
                </a:solidFill>
                <a:latin typeface="Calibri"/>
                <a:ea typeface="Calibri"/>
                <a:cs typeface="Calibri"/>
                <a:sym typeface="Calibri"/>
              </a:rPr>
              <a:t>Los sistemas inter organizacionales (SIO) permiten combinar transacciones entre organizaciones, lo que las hace más eficientes y responsables.</a:t>
            </a:r>
            <a:endParaRPr/>
          </a:p>
          <a:p>
            <a:pPr indent="-171450" lvl="0" marL="171450" rtl="0" algn="l">
              <a:lnSpc>
                <a:spcPct val="80000"/>
              </a:lnSpc>
              <a:spcBef>
                <a:spcPts val="0"/>
              </a:spcBef>
              <a:spcAft>
                <a:spcPts val="0"/>
              </a:spcAft>
              <a:buClr>
                <a:schemeClr val="dk1"/>
              </a:buClr>
              <a:buSzPts val="839"/>
              <a:buFont typeface="Arial"/>
              <a:buChar char="•"/>
            </a:pPr>
            <a:r>
              <a:rPr b="0" i="0" lang="es-ES" sz="839">
                <a:solidFill>
                  <a:schemeClr val="dk1"/>
                </a:solidFill>
                <a:latin typeface="Calibri"/>
                <a:ea typeface="Calibri"/>
                <a:cs typeface="Calibri"/>
                <a:sym typeface="Calibri"/>
              </a:rPr>
              <a:t>El comercio electrónico ofrece la posibilidad de vender y comprar productos e información por medio de líneas telefónicas, redes de computadoras y otros recursos electrónicos.</a:t>
            </a:r>
            <a:endParaRPr/>
          </a:p>
          <a:p>
            <a:pPr indent="-171450" lvl="0" marL="171450" rtl="0" algn="l">
              <a:lnSpc>
                <a:spcPct val="80000"/>
              </a:lnSpc>
              <a:spcBef>
                <a:spcPts val="0"/>
              </a:spcBef>
              <a:spcAft>
                <a:spcPts val="0"/>
              </a:spcAft>
              <a:buClr>
                <a:schemeClr val="dk1"/>
              </a:buClr>
              <a:buSzPts val="839"/>
              <a:buFont typeface="Arial"/>
              <a:buChar char="•"/>
            </a:pPr>
            <a:r>
              <a:rPr b="0" i="0" lang="es-ES" sz="839">
                <a:solidFill>
                  <a:schemeClr val="dk1"/>
                </a:solidFill>
                <a:latin typeface="Calibri"/>
                <a:ea typeface="Calibri"/>
                <a:cs typeface="Calibri"/>
                <a:sym typeface="Calibri"/>
              </a:rPr>
              <a:t>Las extranets ofrece acceso limitado a una organización a grupos u otras organizaciones, externas.</a:t>
            </a:r>
            <a:endParaRPr/>
          </a:p>
          <a:p>
            <a:pPr indent="-171450" lvl="0" marL="171450" rtl="0" algn="l">
              <a:lnSpc>
                <a:spcPct val="80000"/>
              </a:lnSpc>
              <a:spcBef>
                <a:spcPts val="0"/>
              </a:spcBef>
              <a:spcAft>
                <a:spcPts val="0"/>
              </a:spcAft>
              <a:buClr>
                <a:schemeClr val="dk1"/>
              </a:buClr>
              <a:buSzPts val="839"/>
              <a:buFont typeface="Arial"/>
              <a:buChar char="•"/>
            </a:pPr>
            <a:r>
              <a:rPr b="0" i="0" lang="es-ES" sz="839">
                <a:solidFill>
                  <a:schemeClr val="dk1"/>
                </a:solidFill>
                <a:latin typeface="Calibri"/>
                <a:ea typeface="Calibri"/>
                <a:cs typeface="Calibri"/>
                <a:sym typeface="Calibri"/>
              </a:rPr>
              <a:t>El groupware permite enlazar equipos de trabajo dispersos, pros facilita el intercambio, eficaz y preciso de ideas, vuelve más efectivos los procesos y hace posible la realización de tareas paralelas. El groupware también ayuda a que los integrantes de los equipos apren­dan de la experiencia de los otros, el software proporciona un conjunto común de información.</a:t>
            </a:r>
            <a:endParaRPr/>
          </a:p>
          <a:p>
            <a:pPr indent="-171450" lvl="0" marL="171450" rtl="0" algn="l">
              <a:lnSpc>
                <a:spcPct val="80000"/>
              </a:lnSpc>
              <a:spcBef>
                <a:spcPts val="0"/>
              </a:spcBef>
              <a:spcAft>
                <a:spcPts val="0"/>
              </a:spcAft>
              <a:buClr>
                <a:schemeClr val="dk1"/>
              </a:buClr>
              <a:buSzPts val="839"/>
              <a:buFont typeface="Arial"/>
              <a:buChar char="•"/>
            </a:pPr>
            <a:r>
              <a:rPr b="0" i="0" lang="es-ES" sz="839">
                <a:solidFill>
                  <a:schemeClr val="dk1"/>
                </a:solidFill>
                <a:latin typeface="Calibri"/>
                <a:ea typeface="Calibri"/>
                <a:cs typeface="Calibri"/>
                <a:sym typeface="Calibri"/>
              </a:rPr>
              <a:t>Las intranets son redes protegidas que se basan en Internet y que relacionan a los empleados mediante interfaces comunes cuyos hipervínculos se asocian con documentos, mensajes y recursos de información de multimedia.</a:t>
            </a:r>
            <a:endParaRPr/>
          </a:p>
          <a:p>
            <a:pPr indent="0" lvl="0" marL="0" rtl="0" algn="just">
              <a:lnSpc>
                <a:spcPct val="80000"/>
              </a:lnSpc>
              <a:spcBef>
                <a:spcPts val="0"/>
              </a:spcBef>
              <a:spcAft>
                <a:spcPts val="0"/>
              </a:spcAft>
              <a:buNone/>
            </a:pPr>
            <a:r>
              <a:t/>
            </a:r>
            <a:endParaRPr b="1" sz="839">
              <a:solidFill>
                <a:srgbClr val="4B5D67"/>
              </a:solidFill>
              <a:latin typeface="Verdana"/>
              <a:ea typeface="Verdana"/>
              <a:cs typeface="Verdana"/>
              <a:sym typeface="Verdana"/>
            </a:endParaRPr>
          </a:p>
          <a:p>
            <a:pPr indent="0" lvl="0" marL="0" rtl="0" algn="just">
              <a:lnSpc>
                <a:spcPct val="80000"/>
              </a:lnSpc>
              <a:spcBef>
                <a:spcPts val="0"/>
              </a:spcBef>
              <a:spcAft>
                <a:spcPts val="0"/>
              </a:spcAft>
              <a:buNone/>
            </a:pPr>
            <a:r>
              <a:t/>
            </a:r>
            <a:endParaRPr b="1" sz="839">
              <a:solidFill>
                <a:srgbClr val="4B5D67"/>
              </a:solidFill>
              <a:latin typeface="Verdana"/>
              <a:ea typeface="Verdana"/>
              <a:cs typeface="Verdana"/>
              <a:sym typeface="Verdana"/>
            </a:endParaRPr>
          </a:p>
          <a:p>
            <a:pPr indent="0" lvl="0" marL="0" rtl="0" algn="just">
              <a:lnSpc>
                <a:spcPct val="80000"/>
              </a:lnSpc>
              <a:spcBef>
                <a:spcPts val="0"/>
              </a:spcBef>
              <a:spcAft>
                <a:spcPts val="0"/>
              </a:spcAft>
              <a:buNone/>
            </a:pPr>
            <a:r>
              <a:t/>
            </a:r>
            <a:endParaRPr b="0" i="0" sz="839">
              <a:solidFill>
                <a:srgbClr val="4B5D67"/>
              </a:solidFill>
              <a:latin typeface="Verdana"/>
              <a:ea typeface="Verdana"/>
              <a:cs typeface="Verdana"/>
              <a:sym typeface="Verdana"/>
            </a:endParaRPr>
          </a:p>
          <a:p>
            <a:pPr indent="0" lvl="0" marL="0" rtl="0" algn="l">
              <a:lnSpc>
                <a:spcPct val="80000"/>
              </a:lnSpc>
              <a:spcBef>
                <a:spcPts val="0"/>
              </a:spcBef>
              <a:spcAft>
                <a:spcPts val="0"/>
              </a:spcAft>
              <a:buNone/>
            </a:pPr>
            <a:r>
              <a:t/>
            </a:r>
            <a:endParaRPr sz="839"/>
          </a:p>
        </p:txBody>
      </p:sp>
      <p:sp>
        <p:nvSpPr>
          <p:cNvPr id="736" name="Google Shape;736;p25: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3: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37" name="Google Shape;237;p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p2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26: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55" name="Google Shape;755;p26: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p2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4" name="Google Shape;784;p27: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La </a:t>
            </a:r>
            <a:r>
              <a:rPr b="1" i="0" lang="es-ES" sz="480">
                <a:solidFill>
                  <a:schemeClr val="dk1"/>
                </a:solidFill>
                <a:latin typeface="Calibri"/>
                <a:ea typeface="Calibri"/>
                <a:cs typeface="Calibri"/>
                <a:sym typeface="Calibri"/>
              </a:rPr>
              <a:t>holocracia</a:t>
            </a:r>
            <a:r>
              <a:rPr b="0" i="0" lang="es-ES" sz="480">
                <a:solidFill>
                  <a:schemeClr val="dk1"/>
                </a:solidFill>
                <a:latin typeface="Calibri"/>
                <a:ea typeface="Calibri"/>
                <a:cs typeface="Calibri"/>
                <a:sym typeface="Calibri"/>
              </a:rPr>
              <a:t>, también llamada </a:t>
            </a:r>
            <a:r>
              <a:rPr b="1" i="0" lang="es-ES" sz="480">
                <a:solidFill>
                  <a:schemeClr val="dk1"/>
                </a:solidFill>
                <a:latin typeface="Calibri"/>
                <a:ea typeface="Calibri"/>
                <a:cs typeface="Calibri"/>
                <a:sym typeface="Calibri"/>
              </a:rPr>
              <a:t>holacracia</a:t>
            </a:r>
            <a:r>
              <a:rPr b="0" i="0" lang="es-ES" sz="480">
                <a:solidFill>
                  <a:schemeClr val="dk1"/>
                </a:solidFill>
                <a:latin typeface="Calibri"/>
                <a:ea typeface="Calibri"/>
                <a:cs typeface="Calibri"/>
                <a:sym typeface="Calibri"/>
              </a:rPr>
              <a:t>, es un sistema de organización en el que la autoridad y la toma de decisiones se distribuyen de forma horizontal en lugar de ser establecidas por una jerarquía de gestión.​ La holocracia ha sido adoptada por organizaciones con y sin ánimo de lucro en Australia, Alemania, EE. UU., Francia, Nueva Zelanda y el Reino Unido.</a:t>
            </a:r>
            <a:endParaRPr b="0" baseline="30000" i="0" sz="480" u="none" strike="noStrike">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t/>
            </a:r>
            <a:endParaRPr b="0" baseline="30000" i="0" sz="480" u="none" strike="noStrike">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Desde </a:t>
            </a:r>
            <a:r>
              <a:rPr b="0" i="0" lang="es-ES" sz="480" u="sng" strike="noStrike">
                <a:solidFill>
                  <a:schemeClr val="dk1"/>
                </a:solidFill>
                <a:latin typeface="Calibri"/>
                <a:ea typeface="Calibri"/>
                <a:cs typeface="Calibri"/>
                <a:sym typeface="Calibri"/>
                <a:hlinkClick r:id="rId2"/>
              </a:rPr>
              <a:t>IMF Business School</a:t>
            </a:r>
            <a:r>
              <a:rPr b="0" i="0" lang="es-ES" sz="480">
                <a:solidFill>
                  <a:schemeClr val="dk1"/>
                </a:solidFill>
                <a:latin typeface="Calibri"/>
                <a:ea typeface="Calibri"/>
                <a:cs typeface="Calibri"/>
                <a:sym typeface="Calibri"/>
              </a:rPr>
              <a:t> han analizado cuáles son las características fundamentales de una organización holocrática:</a:t>
            </a:r>
            <a:endParaRPr/>
          </a:p>
          <a:p>
            <a:pPr indent="0" lvl="0" marL="0" rtl="0" algn="l">
              <a:lnSpc>
                <a:spcPct val="80000"/>
              </a:lnSpc>
              <a:spcBef>
                <a:spcPts val="0"/>
              </a:spcBef>
              <a:spcAft>
                <a:spcPts val="0"/>
              </a:spcAft>
              <a:buNone/>
            </a:pPr>
            <a:r>
              <a:t/>
            </a:r>
            <a:endParaRPr b="1" i="0"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480">
                <a:solidFill>
                  <a:schemeClr val="dk1"/>
                </a:solidFill>
                <a:latin typeface="Calibri"/>
                <a:ea typeface="Calibri"/>
                <a:cs typeface="Calibri"/>
                <a:sym typeface="Calibri"/>
              </a:rPr>
              <a:t>Estructura circular. </a:t>
            </a:r>
            <a:r>
              <a:rPr b="0" i="0" lang="es-ES" sz="480">
                <a:solidFill>
                  <a:schemeClr val="dk1"/>
                </a:solidFill>
                <a:latin typeface="Calibri"/>
                <a:ea typeface="Calibri"/>
                <a:cs typeface="Calibri"/>
                <a:sym typeface="Calibri"/>
              </a:rPr>
              <a:t>La compañía se organiza de forma circular o en equipos, muy alejado de la estructura jerárquica piramidal tradicional. Estos equipos tienen objetivos concretos y se autoorganizan internamente para conseguirlos. </a:t>
            </a:r>
            <a:endParaRPr/>
          </a:p>
          <a:p>
            <a:pPr indent="0" lvl="0" marL="0" marR="0" rtl="0" algn="l">
              <a:lnSpc>
                <a:spcPct val="80000"/>
              </a:lnSpc>
              <a:spcBef>
                <a:spcPts val="0"/>
              </a:spcBef>
              <a:spcAft>
                <a:spcPts val="0"/>
              </a:spcAft>
              <a:buClr>
                <a:schemeClr val="dk1"/>
              </a:buClr>
              <a:buSzPts val="480"/>
              <a:buFont typeface="Calibri"/>
              <a:buNone/>
            </a:pPr>
            <a:r>
              <a:rPr b="0" i="0" lang="es-ES" sz="480">
                <a:solidFill>
                  <a:schemeClr val="dk1"/>
                </a:solidFill>
                <a:latin typeface="Calibri"/>
                <a:ea typeface="Calibri"/>
                <a:cs typeface="Calibri"/>
                <a:sym typeface="Calibri"/>
              </a:rPr>
              <a:t>La holocracia estructura las diversas funciones en una organización en un sistema de círculos de auto-organización (pero no autodirigidos). Los círculos están organizados jerárquicamente, y a cada círculo se le asigna un propósito claro y la rendición de cuentas se produce en su círculo más amplio. Sin embargo, cada círculo tiene la autoridad para auto-organizarse internamente para lograr mejor sus objetivos. Los círculos conducen sus propias reuniones de gobierno, asignan a los miembros sus roles y asumen la responsabilidad de la realización de trabajos dentro de su ámbito de autoridad. Los círculos están conectados por dos papeles conocidos como "enlace líder" y "enlace representante", que participan en las reuniones tanto de su círculo y como del círculo más amplio para asegurar la alineación con la misión y la estrategia de la organización en general.</a:t>
            </a:r>
            <a:endParaRPr/>
          </a:p>
          <a:p>
            <a:pPr indent="0" lvl="0" marL="0" rtl="0" algn="l">
              <a:lnSpc>
                <a:spcPct val="80000"/>
              </a:lnSpc>
              <a:spcBef>
                <a:spcPts val="0"/>
              </a:spcBef>
              <a:spcAft>
                <a:spcPts val="0"/>
              </a:spcAft>
              <a:buNone/>
            </a:pPr>
            <a:r>
              <a:t/>
            </a:r>
            <a:endParaRPr b="0" i="0"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480">
                <a:solidFill>
                  <a:schemeClr val="dk1"/>
                </a:solidFill>
                <a:latin typeface="Calibri"/>
                <a:ea typeface="Calibri"/>
                <a:cs typeface="Calibri"/>
                <a:sym typeface="Calibri"/>
              </a:rPr>
              <a:t>Definición de roles.</a:t>
            </a:r>
            <a:r>
              <a:rPr b="0" i="0" lang="es-ES" sz="480">
                <a:solidFill>
                  <a:schemeClr val="dk1"/>
                </a:solidFill>
                <a:latin typeface="Calibri"/>
                <a:ea typeface="Calibri"/>
                <a:cs typeface="Calibri"/>
                <a:sym typeface="Calibri"/>
              </a:rPr>
              <a:t> En este tipo de empresas no existen las descripciones de los diferentes puestos, sino que cada trabajador asume un rol concreto con responsabilidades claras, que puede variar en función del equipo con el que colabore. Para ello, se debe analizar cuáles son las cualidades del trabajador y adjudicarle el rol que mejor se adapte a sus capacidades. </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Los bloques básicos de la estructura organizativa de la holocracia son los roles. La holocracia distingue entre los roles y las personas que los ejercen, ya que un individuo puede tener múltiples roles en un momento dado. Un rol no es una descripción de las funciones; su definición sigue un formato claro incluyendo un nombre, un propósito, "dominios" opcionales para controlar, y la rendición de cuentas, que son las actividades en curso que se deben realizar.​ Los roles se definen por cada círculo -o en equipo- a través de un proceso de gobierno colectivo, y se actualizan periódicamente con el fin de adaptarse a las necesidades siempre cambiantes de la organización</a:t>
            </a:r>
            <a:endParaRPr/>
          </a:p>
          <a:p>
            <a:pPr indent="0" lvl="0" marL="0" rtl="0" algn="l">
              <a:lnSpc>
                <a:spcPct val="80000"/>
              </a:lnSpc>
              <a:spcBef>
                <a:spcPts val="0"/>
              </a:spcBef>
              <a:spcAft>
                <a:spcPts val="0"/>
              </a:spcAft>
              <a:buNone/>
            </a:pPr>
            <a:r>
              <a:t/>
            </a:r>
            <a:endParaRPr b="1" i="0"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480">
                <a:solidFill>
                  <a:schemeClr val="dk1"/>
                </a:solidFill>
                <a:latin typeface="Calibri"/>
                <a:ea typeface="Calibri"/>
                <a:cs typeface="Calibri"/>
                <a:sym typeface="Calibri"/>
              </a:rPr>
              <a:t>Flexibilidad</a:t>
            </a:r>
            <a:r>
              <a:rPr b="0" i="0" lang="es-ES" sz="480">
                <a:solidFill>
                  <a:schemeClr val="dk1"/>
                </a:solidFill>
                <a:latin typeface="Calibri"/>
                <a:ea typeface="Calibri"/>
                <a:cs typeface="Calibri"/>
                <a:sym typeface="Calibri"/>
              </a:rPr>
              <a:t>. Aunque se trata de una estructura organizacional dinámica, no significa que todos hagan todo. De hecho, la idea es que cada persona pueda trabajar en varios proyectos con distintos roles.</a:t>
            </a:r>
            <a:endParaRPr/>
          </a:p>
          <a:p>
            <a:pPr indent="0" lvl="0" marL="0" rtl="0" algn="l">
              <a:lnSpc>
                <a:spcPct val="80000"/>
              </a:lnSpc>
              <a:spcBef>
                <a:spcPts val="0"/>
              </a:spcBef>
              <a:spcAft>
                <a:spcPts val="0"/>
              </a:spcAft>
              <a:buNone/>
            </a:pPr>
            <a:r>
              <a:t/>
            </a:r>
            <a:endParaRPr b="1" i="0"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480">
                <a:solidFill>
                  <a:schemeClr val="dk1"/>
                </a:solidFill>
                <a:latin typeface="Calibri"/>
                <a:ea typeface="Calibri"/>
                <a:cs typeface="Calibri"/>
                <a:sym typeface="Calibri"/>
              </a:rPr>
              <a:t>Autonomía. </a:t>
            </a:r>
            <a:r>
              <a:rPr b="0" i="0" lang="es-ES" sz="480">
                <a:solidFill>
                  <a:schemeClr val="dk1"/>
                </a:solidFill>
                <a:latin typeface="Calibri"/>
                <a:ea typeface="Calibri"/>
                <a:cs typeface="Calibri"/>
                <a:sym typeface="Calibri"/>
              </a:rPr>
              <a:t>La holocracia entrega el poder a los trabajadores y los equipos para resolver problemas de manera autónoma. Esto favorece la resolución eficiente de problemas en el menos tiempo posible.  </a:t>
            </a:r>
            <a:endParaRPr/>
          </a:p>
          <a:p>
            <a:pPr indent="0" lvl="0" marL="0" rtl="0" algn="l">
              <a:lnSpc>
                <a:spcPct val="80000"/>
              </a:lnSpc>
              <a:spcBef>
                <a:spcPts val="0"/>
              </a:spcBef>
              <a:spcAft>
                <a:spcPts val="0"/>
              </a:spcAft>
              <a:buNone/>
            </a:pPr>
            <a:r>
              <a:t/>
            </a:r>
            <a:endParaRPr b="0" i="0"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Para </a:t>
            </a:r>
            <a:r>
              <a:rPr b="1" i="0" lang="es-ES" sz="480">
                <a:solidFill>
                  <a:schemeClr val="dk1"/>
                </a:solidFill>
                <a:latin typeface="Calibri"/>
                <a:ea typeface="Calibri"/>
                <a:cs typeface="Calibri"/>
                <a:sym typeface="Calibri"/>
              </a:rPr>
              <a:t>Carlos Martínez</a:t>
            </a:r>
            <a:r>
              <a:rPr b="0" i="0" lang="es-ES" sz="480">
                <a:solidFill>
                  <a:schemeClr val="dk1"/>
                </a:solidFill>
                <a:latin typeface="Calibri"/>
                <a:ea typeface="Calibri"/>
                <a:cs typeface="Calibri"/>
                <a:sym typeface="Calibri"/>
              </a:rPr>
              <a:t>, presidente de IMF Business School, “</a:t>
            </a:r>
            <a:r>
              <a:rPr b="0" i="1" lang="es-ES" sz="480">
                <a:solidFill>
                  <a:schemeClr val="dk1"/>
                </a:solidFill>
                <a:latin typeface="Calibri"/>
                <a:ea typeface="Calibri"/>
                <a:cs typeface="Calibri"/>
                <a:sym typeface="Calibri"/>
              </a:rPr>
              <a:t>este tipo de organización es más fácil de imaginar dentro de una startup, ya que los cambios en las grandes compañías y corporaciones suelen ser más lentos. Por ese motivo, hay que trabajar por transformar la estructura de esas empresas en pequeñas startups que funcionen como grupos reducidos y muy unidos donde se aprovecha la inteligencia colectiva en favor no solo de los intereses empresariales sino también personales</a:t>
            </a:r>
            <a:r>
              <a:rPr b="0" i="0" lang="es-ES" sz="480">
                <a:solidFill>
                  <a:schemeClr val="dk1"/>
                </a:solidFill>
                <a:latin typeface="Calibri"/>
                <a:ea typeface="Calibri"/>
                <a:cs typeface="Calibri"/>
                <a:sym typeface="Calibri"/>
              </a:rPr>
              <a:t>”.</a:t>
            </a:r>
            <a:endParaRPr/>
          </a:p>
          <a:p>
            <a:pPr indent="0" lvl="0" marL="0" rtl="0" algn="l">
              <a:lnSpc>
                <a:spcPct val="80000"/>
              </a:lnSpc>
              <a:spcBef>
                <a:spcPts val="0"/>
              </a:spcBef>
              <a:spcAft>
                <a:spcPts val="0"/>
              </a:spcAft>
              <a:buNone/>
            </a:pPr>
            <a:r>
              <a:t/>
            </a:r>
            <a:endParaRPr b="1" i="1"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480">
                <a:solidFill>
                  <a:schemeClr val="dk1"/>
                </a:solidFill>
                <a:latin typeface="Calibri"/>
                <a:ea typeface="Calibri"/>
                <a:cs typeface="Calibri"/>
                <a:sym typeface="Calibri"/>
              </a:rPr>
              <a:t>Proceso de Gobierno</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Cada círculo utiliza un proceso de gobierno definido para crear y actualizar periódicamente sus propios roles y políticas. La holocracia especifica un proceso estructurado conocido como "la toma de decisiones de integración" para proponer cambios en el gobierno y modifica o se opone a las propuestas. Este no es un sistema basado en el consenso, ni siquiera un sistema basado en el consentimiento, sino uno que integra la entrada pertinente de todas las partes y asegura que las modificaciones propuestas y objeciones a esos cambios están anclados en las necesidades de los roles (y, a través de ellos, las necesidades de la organización), en lugar de las preferencias o el ego de las personas.</a:t>
            </a:r>
            <a:endParaRPr/>
          </a:p>
          <a:p>
            <a:pPr indent="0" lvl="0" marL="0" rtl="0" algn="l">
              <a:lnSpc>
                <a:spcPct val="80000"/>
              </a:lnSpc>
              <a:spcBef>
                <a:spcPts val="0"/>
              </a:spcBef>
              <a:spcAft>
                <a:spcPts val="0"/>
              </a:spcAft>
              <a:buNone/>
            </a:pPr>
            <a:r>
              <a:t/>
            </a:r>
            <a:endParaRPr b="0" i="0"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480">
                <a:solidFill>
                  <a:schemeClr val="dk1"/>
                </a:solidFill>
                <a:latin typeface="Calibri"/>
                <a:ea typeface="Calibri"/>
                <a:cs typeface="Calibri"/>
                <a:sym typeface="Calibri"/>
              </a:rPr>
              <a:t>Proceso operacional</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La holocracia especifica los procesos para la alineación de los equipos alrededor de las necesidades operativas, y requiere que cada miembro de un círculo cumpla ciertos deberes con el fin de trabajar de manera eficiente y eficaz entre sí.</a:t>
            </a:r>
            <a:r>
              <a:rPr b="0" baseline="30000" i="0" lang="es-ES" sz="480" u="none" strike="noStrike">
                <a:solidFill>
                  <a:schemeClr val="dk1"/>
                </a:solidFill>
                <a:latin typeface="Calibri"/>
                <a:ea typeface="Calibri"/>
                <a:cs typeface="Calibri"/>
                <a:sym typeface="Calibri"/>
              </a:rPr>
              <a:t> </a:t>
            </a:r>
            <a:r>
              <a:rPr b="0" i="0" lang="es-ES" sz="480">
                <a:solidFill>
                  <a:schemeClr val="dk1"/>
                </a:solidFill>
                <a:latin typeface="Calibri"/>
                <a:ea typeface="Calibri"/>
                <a:cs typeface="Calibri"/>
                <a:sym typeface="Calibri"/>
              </a:rPr>
              <a:t>En contraste con el proceso de gobierno, que es colectivo e integrador, cada elemento que cumple un rol tiene mucha autonomía y autoridad para tomar decisiones sobre cómo lograr mejor sus objetivos. Algunos han descrito el paradigma autoridad de la holocracia como completamente opuesto a la de la jerarquía de gestión tradicional; en lugar de tener permiso para actuar o innovar, la holocracia da amplia autoridad para tomar cualquier acción necesaria para realizar el trabajo de los roles, a menos que se restrinja a través de las políticas en el gobierno o incluya el uso de algunos activos de la organización (dinero, propiedad intelectual, etc.​ La holocracia está por lo tanto muy sesgada hacia la acción e innovación: se basa por defecto en la autonomía y la libertad, y luego utiliza los procesos internos para limitar la autonomía cuando su uso de una manera específica resulta ser perjudicial.</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La holocracia especifica un proceso de reunión táctica que cada círculo realiza por lo general con una frecuencia semanal. Este proceso incluye diferentes fases para informar sobre los datos pertinentes, actualizaciones de las acciones en proyectos y discusiones abiertas donde cualquier miembro del círculo puede agregar a la orden del día.</a:t>
            </a:r>
            <a:r>
              <a:rPr b="0" baseline="30000" i="0" lang="es-ES" sz="480" u="none" strike="noStrike">
                <a:solidFill>
                  <a:schemeClr val="dk1"/>
                </a:solidFill>
                <a:latin typeface="Calibri"/>
                <a:ea typeface="Calibri"/>
                <a:cs typeface="Calibri"/>
                <a:sym typeface="Calibri"/>
              </a:rPr>
              <a:t> </a:t>
            </a:r>
            <a:r>
              <a:rPr b="0" i="0" lang="es-ES" sz="480">
                <a:solidFill>
                  <a:schemeClr val="dk1"/>
                </a:solidFill>
                <a:latin typeface="Calibri"/>
                <a:ea typeface="Calibri"/>
                <a:cs typeface="Calibri"/>
                <a:sym typeface="Calibri"/>
              </a:rPr>
              <a:t>​Una característica particular de esta última fase, conocida como "triage", es enfocar las discusiones en los próximos pasos concretos necesarios para que el individuo que añadió el tema enfrente su problema.​ La intención es evitar grandes discusiones improductivas, dominadas por las voces más fuertes​</a:t>
            </a:r>
            <a:endParaRPr/>
          </a:p>
          <a:p>
            <a:pPr indent="0" lvl="0" marL="0" rtl="0" algn="l">
              <a:lnSpc>
                <a:spcPct val="80000"/>
              </a:lnSpc>
              <a:spcBef>
                <a:spcPts val="0"/>
              </a:spcBef>
              <a:spcAft>
                <a:spcPts val="0"/>
              </a:spcAft>
              <a:buNone/>
            </a:pPr>
            <a:r>
              <a:t/>
            </a:r>
            <a:endParaRPr b="1" i="0"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480">
                <a:solidFill>
                  <a:schemeClr val="dk1"/>
                </a:solidFill>
                <a:latin typeface="Calibri"/>
                <a:ea typeface="Calibri"/>
                <a:cs typeface="Calibri"/>
                <a:sym typeface="Calibri"/>
              </a:rPr>
              <a:t>¿A favor o en contra de este sistema?</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Existen muchas personas a favor y muchos detractores, cada uno con su versión o experiencia respecto a este modelo organizativo.</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Como casos de éxito tenemos empresas como Morning Star (que acapara el 25% de los tomates comercializados en EE.UU.), W.L. Gore (fabricante de artículos deportivos y propietario del tejido Gore-Tex) John Lewis (una cadena de tiendas británica con más de 80.000 empleados) y Zappos (tienda online de venta de Zappos).</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Pero también se escucha reacciones contrarias al mismo: en el primer artículo publicado por </a:t>
            </a:r>
            <a:r>
              <a:rPr b="0" i="0" lang="es-ES" sz="480" u="sng">
                <a:solidFill>
                  <a:schemeClr val="dk1"/>
                </a:solidFill>
                <a:latin typeface="Calibri"/>
                <a:ea typeface="Calibri"/>
                <a:cs typeface="Calibri"/>
                <a:sym typeface="Calibri"/>
                <a:hlinkClick r:id="rId3"/>
              </a:rPr>
              <a:t>Forbes</a:t>
            </a:r>
            <a:r>
              <a:rPr b="0" i="0" lang="es-ES" sz="480">
                <a:solidFill>
                  <a:schemeClr val="dk1"/>
                </a:solidFill>
                <a:latin typeface="Calibri"/>
                <a:ea typeface="Calibri"/>
                <a:cs typeface="Calibri"/>
                <a:sym typeface="Calibri"/>
              </a:rPr>
              <a:t>, en enero de 2014 tachó a este modelo organizativo como utopía, indicando que no eliminaban a jerarquía impuesta por los círculos superiores, no eliminaba a los managers, sólo los definía en un rol y que no ponía el foco en el cliente (en el manifiesto no aparece referencia al mismo).</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Incluso, Jurgen Appelo, crítico en el mismo </a:t>
            </a:r>
            <a:r>
              <a:rPr b="0" i="0" lang="es-ES" sz="480" u="sng">
                <a:solidFill>
                  <a:schemeClr val="dk1"/>
                </a:solidFill>
                <a:latin typeface="Calibri"/>
                <a:ea typeface="Calibri"/>
                <a:cs typeface="Calibri"/>
                <a:sym typeface="Calibri"/>
                <a:hlinkClick r:id="rId4"/>
              </a:rPr>
              <a:t>Forbes,</a:t>
            </a:r>
            <a:r>
              <a:rPr b="0" i="0" lang="es-ES" sz="480">
                <a:solidFill>
                  <a:schemeClr val="dk1"/>
                </a:solidFill>
                <a:latin typeface="Calibri"/>
                <a:ea typeface="Calibri"/>
                <a:cs typeface="Calibri"/>
                <a:sym typeface="Calibri"/>
              </a:rPr>
              <a:t> califica la holocracia como una organización completamente contraria a Agile, por no basarse en las personas.</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También ha habido compañías que han abandonado este modelo: Medium, red social desarrollada por el cofundador de Blogger y Twitter, alegando que estaba perjudicando a su eficacia y conexión de los trabajadores.</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Zappos continua con este modelo, aunque se han dejado ver en los últimos años problemas de caos e incertidumbre que no han sido bien recibidos por la compañía.</a:t>
            </a:r>
            <a:endParaRPr/>
          </a:p>
          <a:p>
            <a:pPr indent="0" lvl="0" marL="0" rtl="0" algn="l">
              <a:lnSpc>
                <a:spcPct val="80000"/>
              </a:lnSpc>
              <a:spcBef>
                <a:spcPts val="0"/>
              </a:spcBef>
              <a:spcAft>
                <a:spcPts val="0"/>
              </a:spcAft>
              <a:buNone/>
            </a:pPr>
            <a:r>
              <a:t/>
            </a:r>
            <a:endParaRPr b="1" i="0"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480">
                <a:solidFill>
                  <a:schemeClr val="dk1"/>
                </a:solidFill>
                <a:latin typeface="Calibri"/>
                <a:ea typeface="Calibri"/>
                <a:cs typeface="Calibri"/>
                <a:sym typeface="Calibri"/>
              </a:rPr>
              <a:t>Conclusiones</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Está claro que la aplicación de este modelo organizacional da una flexibilidad y adaptación al cambio que una estructura jerárquica y cerrada no podría dar.</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La toma de decisiones está mucho más distribuida, quedando claras las reglas explícitas y dando autoridad tanto al círculo como a la persona en el objetivo/rol desempeñado.</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La transparencia proporciona una visión general a todos los miembros de la compañía, que se ven empoderados gracias a la estructura en círculos y aumentan su innovación a través de ella.</a:t>
            </a:r>
            <a:endParaRPr/>
          </a:p>
          <a:p>
            <a:pPr indent="0" lvl="0" marL="0" rtl="0" algn="l">
              <a:lnSpc>
                <a:spcPct val="80000"/>
              </a:lnSpc>
              <a:spcBef>
                <a:spcPts val="0"/>
              </a:spcBef>
              <a:spcAft>
                <a:spcPts val="0"/>
              </a:spcAft>
              <a:buNone/>
            </a:pPr>
            <a:r>
              <a:rPr b="0" i="0" lang="es-ES" sz="480">
                <a:solidFill>
                  <a:schemeClr val="dk1"/>
                </a:solidFill>
                <a:latin typeface="Calibri"/>
                <a:ea typeface="Calibri"/>
                <a:cs typeface="Calibri"/>
                <a:sym typeface="Calibri"/>
              </a:rPr>
              <a:t>Quizás uno de los grandes hándicap que se encuentra, como pasa con la Agilidad, es que requiere de un cambio cultura que muchas empresas, al final personas, no son capaces de realizar</a:t>
            </a:r>
            <a:endParaRPr/>
          </a:p>
          <a:p>
            <a:pPr indent="0" lvl="0" marL="0" rtl="0" algn="l">
              <a:lnSpc>
                <a:spcPct val="80000"/>
              </a:lnSpc>
              <a:spcBef>
                <a:spcPts val="0"/>
              </a:spcBef>
              <a:spcAft>
                <a:spcPts val="0"/>
              </a:spcAft>
              <a:buNone/>
            </a:pPr>
            <a:r>
              <a:t/>
            </a:r>
            <a:endParaRPr b="0" i="0" sz="48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t/>
            </a:r>
            <a:endParaRPr sz="480"/>
          </a:p>
        </p:txBody>
      </p:sp>
      <p:sp>
        <p:nvSpPr>
          <p:cNvPr id="785" name="Google Shape;785;p27: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p2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7" name="Google Shape;797;p28: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98" name="Google Shape;798;p28: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p2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p29: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0" i="0" lang="es-ES" sz="1200" u="none" cap="none" strike="noStrike">
                <a:solidFill>
                  <a:schemeClr val="dk1"/>
                </a:solidFill>
                <a:latin typeface="Calibri"/>
                <a:ea typeface="Calibri"/>
                <a:cs typeface="Calibri"/>
                <a:sym typeface="Calibri"/>
              </a:rPr>
              <a:t>https://www.euroresidentes.com/tecnologia/noticias-internet/graciosos-organigramas-de-apple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p3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30: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1" lang="es-ES"/>
              <a:t>Esta diapositiva la quitaría</a:t>
            </a:r>
            <a:endParaRPr/>
          </a:p>
        </p:txBody>
      </p:sp>
      <p:sp>
        <p:nvSpPr>
          <p:cNvPr id="817" name="Google Shape;817;p30: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p31: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39" name="Google Shape;839;p3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3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32: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1" lang="es-ES"/>
              <a:t>Aquí hay un video muy cortito (2’12’’) en ingles con subtítulos</a:t>
            </a:r>
            <a:endParaRPr/>
          </a:p>
        </p:txBody>
      </p:sp>
      <p:sp>
        <p:nvSpPr>
          <p:cNvPr id="845" name="Google Shape;845;p32: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p3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2" name="Google Shape;852;p33: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228600" lvl="0" marL="228600" rtl="0" algn="l">
              <a:lnSpc>
                <a:spcPct val="80000"/>
              </a:lnSpc>
              <a:spcBef>
                <a:spcPts val="0"/>
              </a:spcBef>
              <a:spcAft>
                <a:spcPts val="0"/>
              </a:spcAft>
              <a:buClr>
                <a:schemeClr val="dk1"/>
              </a:buClr>
              <a:buSzPts val="570"/>
              <a:buFont typeface="Calibri"/>
              <a:buAutoNum type="arabicParenR"/>
            </a:pPr>
            <a:r>
              <a:rPr b="1" i="0" lang="es-ES" sz="570">
                <a:solidFill>
                  <a:schemeClr val="dk1"/>
                </a:solidFill>
                <a:latin typeface="Calibri"/>
                <a:ea typeface="Calibri"/>
                <a:cs typeface="Calibri"/>
                <a:sym typeface="Calibri"/>
              </a:rPr>
              <a:t>Transformación de la Organización y Talento</a:t>
            </a:r>
            <a:endParaRPr/>
          </a:p>
          <a:p>
            <a:pPr indent="0" lvl="0" marL="0" rtl="0" algn="l">
              <a:lnSpc>
                <a:spcPct val="80000"/>
              </a:lnSpc>
              <a:spcBef>
                <a:spcPts val="0"/>
              </a:spcBef>
              <a:spcAft>
                <a:spcPts val="0"/>
              </a:spcAft>
              <a:buClr>
                <a:schemeClr val="dk1"/>
              </a:buClr>
              <a:buSzPts val="570"/>
              <a:buFont typeface="Calibri"/>
              <a:buNone/>
            </a:pPr>
            <a:r>
              <a:rPr lang="es-ES" sz="570" u="sng">
                <a:solidFill>
                  <a:schemeClr val="hlink"/>
                </a:solidFill>
                <a:hlinkClick r:id="rId2"/>
              </a:rPr>
              <a:t>https://www2.deloitte.com/es/es/pages/human-capital/solutions/transformacion-y-talento.html</a:t>
            </a:r>
            <a:endParaRPr b="1" i="0" sz="57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0" i="0" lang="es-ES" sz="570">
                <a:solidFill>
                  <a:schemeClr val="dk1"/>
                </a:solidFill>
                <a:latin typeface="Calibri"/>
                <a:ea typeface="Calibri"/>
                <a:cs typeface="Calibri"/>
                <a:sym typeface="Calibri"/>
              </a:rPr>
              <a:t>En el entorno actual las empresas están sufriendo constantemente transformaciones en muchos aspectos: fusiones y adquisiciones, revolución digital, reestructuraciones organizativas, nuevos directivos y cambios regulatorios. Para hacer frente a este continuo cambio se requieren perspectivas innovadoras y prácticas.</a:t>
            </a:r>
            <a:endParaRPr/>
          </a:p>
          <a:p>
            <a:pPr indent="0" lvl="0" marL="0" rtl="0" algn="l">
              <a:lnSpc>
                <a:spcPct val="80000"/>
              </a:lnSpc>
              <a:spcBef>
                <a:spcPts val="0"/>
              </a:spcBef>
              <a:spcAft>
                <a:spcPts val="0"/>
              </a:spcAft>
              <a:buNone/>
            </a:pPr>
            <a:r>
              <a:rPr lang="es-ES" sz="570">
                <a:solidFill>
                  <a:schemeClr val="dk1"/>
                </a:solidFill>
                <a:latin typeface="Calibri"/>
                <a:ea typeface="Calibri"/>
                <a:cs typeface="Calibri"/>
                <a:sym typeface="Calibri"/>
              </a:rPr>
              <a:t> </a:t>
            </a:r>
            <a:endParaRPr/>
          </a:p>
          <a:p>
            <a:pPr indent="0" lvl="0" marL="0" rtl="0" algn="l">
              <a:lnSpc>
                <a:spcPct val="80000"/>
              </a:lnSpc>
              <a:spcBef>
                <a:spcPts val="0"/>
              </a:spcBef>
              <a:spcAft>
                <a:spcPts val="0"/>
              </a:spcAft>
              <a:buNone/>
            </a:pPr>
            <a:r>
              <a:rPr b="0" i="0" lang="es-ES" sz="570">
                <a:solidFill>
                  <a:schemeClr val="dk1"/>
                </a:solidFill>
                <a:latin typeface="Calibri"/>
                <a:ea typeface="Calibri"/>
                <a:cs typeface="Calibri"/>
                <a:sym typeface="Calibri"/>
              </a:rPr>
              <a:t>Las tecnologías digitales, las condiciones cambiantes del mercado y la presión regulatoria son fuerzas externas que en la actualidad están impulsando la transformación de los negocios. También existen fuerzas internas que a menudo desencadenan el proceso de transformación, como el cambio de liderazgo y las estrategias de crecimiento o consolidación (incluidas fusiones y adquisiciones) . Independientemente del factor desencadenante, ante un cambio relevante normalmente las empresas se enfrentan a retos similares: cómo alinear el talento, el liderazgo, la cultura y el diseño de la organización con la estrategia de negocio para convertir la visión de transformación en una realidad y mantenerla en el tiempo.  </a:t>
            </a:r>
            <a:endParaRPr/>
          </a:p>
          <a:p>
            <a:pPr indent="0" lvl="0" marL="0" rtl="0" algn="l">
              <a:lnSpc>
                <a:spcPct val="80000"/>
              </a:lnSpc>
              <a:spcBef>
                <a:spcPts val="0"/>
              </a:spcBef>
              <a:spcAft>
                <a:spcPts val="0"/>
              </a:spcAft>
              <a:buNone/>
            </a:pPr>
            <a:r>
              <a:rPr b="0" i="0" lang="es-ES" sz="570">
                <a:solidFill>
                  <a:schemeClr val="dk1"/>
                </a:solidFill>
                <a:latin typeface="Calibri"/>
                <a:ea typeface="Calibri"/>
                <a:cs typeface="Calibri"/>
                <a:sym typeface="Calibri"/>
              </a:rPr>
              <a:t>Los profesionales de la práctica OT&amp;T atesoran una profunda experiencia en transformación combinada con conocimientos prácticos del negocio. Nuestras soluciones para las organizaciones y las personas que las componen incluyen una serie de herramientas y recursos innovadores, potenciados por estudios analíticos cuyo objetivo es posibilitar un cambio real y sostenible. </a:t>
            </a:r>
            <a:endParaRPr/>
          </a:p>
          <a:p>
            <a:pPr indent="0" lvl="0" marL="0" rtl="0" algn="l">
              <a:lnSpc>
                <a:spcPct val="80000"/>
              </a:lnSpc>
              <a:spcBef>
                <a:spcPts val="0"/>
              </a:spcBef>
              <a:spcAft>
                <a:spcPts val="0"/>
              </a:spcAft>
              <a:buNone/>
            </a:pPr>
            <a:r>
              <a:t/>
            </a:r>
            <a:endParaRPr b="1" i="0" sz="57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t/>
            </a:r>
            <a:endParaRPr b="1" i="0" sz="57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570">
                <a:solidFill>
                  <a:schemeClr val="dk1"/>
                </a:solidFill>
                <a:latin typeface="Calibri"/>
                <a:ea typeface="Calibri"/>
                <a:cs typeface="Calibri"/>
                <a:sym typeface="Calibri"/>
              </a:rPr>
              <a:t>2) Siete nuevas realidades del futuro laboral: La evolución del trabajo a la que se enfrentan las organizaciones en la actualidad. Las nuevas realidades pueden presentar grandes oportunidades para las empresas</a:t>
            </a:r>
            <a:endParaRPr/>
          </a:p>
          <a:p>
            <a:pPr indent="0" lvl="0" marL="0" marR="0" rtl="0" algn="l">
              <a:lnSpc>
                <a:spcPct val="80000"/>
              </a:lnSpc>
              <a:spcBef>
                <a:spcPts val="0"/>
              </a:spcBef>
              <a:spcAft>
                <a:spcPts val="0"/>
              </a:spcAft>
              <a:buClr>
                <a:schemeClr val="dk1"/>
              </a:buClr>
              <a:buSzPts val="570"/>
              <a:buFont typeface="Calibri"/>
              <a:buNone/>
            </a:pPr>
            <a:r>
              <a:rPr lang="es-ES" sz="570" u="sng">
                <a:solidFill>
                  <a:schemeClr val="hlink"/>
                </a:solidFill>
                <a:hlinkClick r:id="rId3"/>
              </a:rPr>
              <a:t>https://www2.deloitte.com/es/es/pages/human-capital/articles/siete-realidades-futuro-laboral.html</a:t>
            </a:r>
            <a:endParaRPr sz="570"/>
          </a:p>
          <a:p>
            <a:pPr indent="0" lvl="0" marL="0" marR="0" rtl="0" algn="l">
              <a:lnSpc>
                <a:spcPct val="80000"/>
              </a:lnSpc>
              <a:spcBef>
                <a:spcPts val="0"/>
              </a:spcBef>
              <a:spcAft>
                <a:spcPts val="0"/>
              </a:spcAft>
              <a:buClr>
                <a:schemeClr val="dk1"/>
              </a:buClr>
              <a:buSzPts val="570"/>
              <a:buFont typeface="Calibri"/>
              <a:buNone/>
            </a:pPr>
            <a:r>
              <a:t/>
            </a:r>
            <a:endParaRPr sz="570"/>
          </a:p>
          <a:p>
            <a:pPr indent="0" lvl="0" marL="0" rtl="0" algn="l">
              <a:lnSpc>
                <a:spcPct val="80000"/>
              </a:lnSpc>
              <a:spcBef>
                <a:spcPts val="0"/>
              </a:spcBef>
              <a:spcAft>
                <a:spcPts val="0"/>
              </a:spcAft>
              <a:buNone/>
            </a:pPr>
            <a:r>
              <a:rPr b="0" i="0" lang="es-ES" sz="570">
                <a:solidFill>
                  <a:schemeClr val="dk1"/>
                </a:solidFill>
                <a:latin typeface="Calibri"/>
                <a:ea typeface="Calibri"/>
                <a:cs typeface="Calibri"/>
                <a:sym typeface="Calibri"/>
              </a:rPr>
              <a:t>Las nuevas tecnologías, el crecimiento de la economía y los avances de la inteligencia artificial han producido cambios significativos en la manera de trabajar. Asimismo, el análisis del entorno de trabajo en continua evolución ha impulsado a las organizaciones a explorar nuevos modelos de negocio.</a:t>
            </a:r>
            <a:br>
              <a:rPr lang="es-ES" sz="570"/>
            </a:br>
            <a:br>
              <a:rPr lang="es-ES" sz="570"/>
            </a:br>
            <a:r>
              <a:rPr b="0" i="0" lang="es-ES" sz="570">
                <a:solidFill>
                  <a:schemeClr val="dk1"/>
                </a:solidFill>
                <a:latin typeface="Calibri"/>
                <a:ea typeface="Calibri"/>
                <a:cs typeface="Calibri"/>
                <a:sym typeface="Calibri"/>
              </a:rPr>
              <a:t>Bajo este contexto, se examinan los puntos de vista de expertos líderes sobre las nuevas realidades que están emergiendo que nos permita abordar el potencial, la complejidad y las formas en que individuos y líderes organizacionales pueden aprovechar las oportunidades que presenta el futuro laboral.</a:t>
            </a:r>
            <a:endParaRPr/>
          </a:p>
          <a:p>
            <a:pPr indent="0" lvl="0" marL="0" rtl="0" algn="l">
              <a:lnSpc>
                <a:spcPct val="80000"/>
              </a:lnSpc>
              <a:spcBef>
                <a:spcPts val="0"/>
              </a:spcBef>
              <a:spcAft>
                <a:spcPts val="0"/>
              </a:spcAft>
              <a:buNone/>
            </a:pPr>
            <a:r>
              <a:t/>
            </a:r>
            <a:endParaRPr b="0" i="0" sz="570">
              <a:solidFill>
                <a:schemeClr val="dk1"/>
              </a:solidFill>
              <a:latin typeface="Calibri"/>
              <a:ea typeface="Calibri"/>
              <a:cs typeface="Calibri"/>
              <a:sym typeface="Calibri"/>
            </a:endParaRPr>
          </a:p>
          <a:p>
            <a:pPr indent="-228600" lvl="0" marL="22860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Organizaciones exponenciales (ExOs)</a:t>
            </a:r>
            <a:endParaRPr/>
          </a:p>
          <a:p>
            <a:pPr indent="-228600" lvl="0" marL="228600" marR="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La nueva composición de la fuerza de trabajo</a:t>
            </a:r>
            <a:endParaRPr/>
          </a:p>
          <a:p>
            <a:pPr indent="-228600" lvl="0" marL="228600" marR="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Reinvención permanente</a:t>
            </a:r>
            <a:endParaRPr/>
          </a:p>
          <a:p>
            <a:pPr indent="-228600" lvl="0" marL="228600" marR="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Tecnología, talento y transformación</a:t>
            </a:r>
            <a:endParaRPr/>
          </a:p>
          <a:p>
            <a:pPr indent="-228600" lvl="0" marL="228600" marR="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La ética del trabajo y la sociedad</a:t>
            </a:r>
            <a:endParaRPr/>
          </a:p>
          <a:p>
            <a:pPr indent="-228600" lvl="0" marL="228600" marR="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La empresa ágil</a:t>
            </a:r>
            <a:endParaRPr/>
          </a:p>
          <a:p>
            <a:pPr indent="-228600" lvl="0" marL="228600" marR="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Innovación regulada</a:t>
            </a:r>
            <a:endParaRPr/>
          </a:p>
          <a:p>
            <a:pPr indent="-228600" lvl="0" marL="228600" marR="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Adaptándose a las nuevas realidades</a:t>
            </a:r>
            <a:endParaRPr/>
          </a:p>
          <a:p>
            <a:pPr indent="0" lvl="0" marL="0" rtl="0" algn="l">
              <a:lnSpc>
                <a:spcPct val="80000"/>
              </a:lnSpc>
              <a:spcBef>
                <a:spcPts val="0"/>
              </a:spcBef>
              <a:spcAft>
                <a:spcPts val="0"/>
              </a:spcAft>
              <a:buNone/>
            </a:pPr>
            <a:r>
              <a:t/>
            </a:r>
            <a:endParaRPr b="0" i="0" sz="57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t/>
            </a:r>
            <a:endParaRPr b="0" i="0" sz="57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1" i="0" lang="es-ES" sz="570">
                <a:solidFill>
                  <a:schemeClr val="dk1"/>
                </a:solidFill>
                <a:latin typeface="Calibri"/>
                <a:ea typeface="Calibri"/>
                <a:cs typeface="Calibri"/>
                <a:sym typeface="Calibri"/>
              </a:rPr>
              <a:t>3) La reestructuración interna, prioritaria para el 92% de las compañías</a:t>
            </a:r>
            <a:endParaRPr/>
          </a:p>
          <a:p>
            <a:pPr indent="0" lvl="0" marL="0" rtl="0" algn="l">
              <a:lnSpc>
                <a:spcPct val="80000"/>
              </a:lnSpc>
              <a:spcBef>
                <a:spcPts val="0"/>
              </a:spcBef>
              <a:spcAft>
                <a:spcPts val="0"/>
              </a:spcAft>
              <a:buNone/>
            </a:pPr>
            <a:r>
              <a:rPr b="0" i="0" lang="es-ES" sz="570">
                <a:solidFill>
                  <a:schemeClr val="dk1"/>
                </a:solidFill>
                <a:latin typeface="Calibri"/>
                <a:ea typeface="Calibri"/>
                <a:cs typeface="Calibri"/>
                <a:sym typeface="Calibri"/>
              </a:rPr>
              <a:t>Sólo el 7% de las compañías tienen programas de liderazgo para Millennials.</a:t>
            </a:r>
            <a:endParaRPr/>
          </a:p>
          <a:p>
            <a:pPr indent="0" lvl="0" marL="0" rtl="0" algn="l">
              <a:lnSpc>
                <a:spcPct val="80000"/>
              </a:lnSpc>
              <a:spcBef>
                <a:spcPts val="0"/>
              </a:spcBef>
              <a:spcAft>
                <a:spcPts val="0"/>
              </a:spcAft>
              <a:buNone/>
            </a:pPr>
            <a:r>
              <a:rPr lang="es-ES" sz="570">
                <a:solidFill>
                  <a:schemeClr val="dk1"/>
                </a:solidFill>
                <a:latin typeface="Calibri"/>
                <a:ea typeface="Calibri"/>
                <a:cs typeface="Calibri"/>
                <a:sym typeface="Calibri"/>
              </a:rPr>
              <a:t> </a:t>
            </a:r>
            <a:endParaRPr/>
          </a:p>
          <a:p>
            <a:pPr indent="0" lvl="0" marL="0" rtl="0" algn="l">
              <a:lnSpc>
                <a:spcPct val="80000"/>
              </a:lnSpc>
              <a:spcBef>
                <a:spcPts val="0"/>
              </a:spcBef>
              <a:spcAft>
                <a:spcPts val="0"/>
              </a:spcAft>
              <a:buNone/>
            </a:pPr>
            <a:r>
              <a:rPr lang="es-ES" sz="570">
                <a:solidFill>
                  <a:schemeClr val="dk1"/>
                </a:solidFill>
                <a:latin typeface="Calibri"/>
                <a:ea typeface="Calibri"/>
                <a:cs typeface="Calibri"/>
                <a:sym typeface="Calibri"/>
              </a:rPr>
              <a:t> </a:t>
            </a:r>
            <a:r>
              <a:rPr lang="es-ES" sz="570" u="sng">
                <a:solidFill>
                  <a:schemeClr val="hlink"/>
                </a:solidFill>
                <a:hlinkClick r:id="rId4"/>
              </a:rPr>
              <a:t>https://www2.deloitte.com/es/es/pages/human-capital/articles/tendencias-en-la-gestion-de-capital-humano-nota-de-prensa.html</a:t>
            </a:r>
            <a:endParaRPr sz="570"/>
          </a:p>
          <a:p>
            <a:pPr indent="0" lvl="0" marL="0" rtl="0" algn="l">
              <a:lnSpc>
                <a:spcPct val="80000"/>
              </a:lnSpc>
              <a:spcBef>
                <a:spcPts val="0"/>
              </a:spcBef>
              <a:spcAft>
                <a:spcPts val="0"/>
              </a:spcAft>
              <a:buNone/>
            </a:pPr>
            <a:r>
              <a:t/>
            </a:r>
            <a:endParaRPr sz="57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0" i="0" lang="es-ES" sz="570">
                <a:solidFill>
                  <a:schemeClr val="dk1"/>
                </a:solidFill>
                <a:latin typeface="Calibri"/>
                <a:ea typeface="Calibri"/>
                <a:cs typeface="Calibri"/>
                <a:sym typeface="Calibri"/>
              </a:rPr>
              <a:t>La necesidad de rediseñar la estructura de las organizaciones es la principal preocupación para el 92% de los responsables de Recursos Humanos, según el estudio Tendencias de Capital Humano 2016 realizado por Deloitte. La necesidad de ofrecer soluciones digitales, la coexistencia de generaciones con distintas necesidades o la falta de programas de liderazgo específicos son otros de los retos a los que se enfrentan los departamentos de Recursos Humanos en este 2016.</a:t>
            </a:r>
            <a:endParaRPr/>
          </a:p>
          <a:p>
            <a:pPr indent="0" lvl="0" marL="0" rtl="0" algn="l">
              <a:lnSpc>
                <a:spcPct val="80000"/>
              </a:lnSpc>
              <a:spcBef>
                <a:spcPts val="0"/>
              </a:spcBef>
              <a:spcAft>
                <a:spcPts val="0"/>
              </a:spcAft>
              <a:buNone/>
            </a:pPr>
            <a:r>
              <a:rPr b="0" i="0" lang="es-ES" sz="570">
                <a:solidFill>
                  <a:schemeClr val="dk1"/>
                </a:solidFill>
                <a:latin typeface="Calibri"/>
                <a:ea typeface="Calibri"/>
                <a:cs typeface="Calibri"/>
                <a:sym typeface="Calibri"/>
              </a:rPr>
              <a:t>El informe, que cumple su cuarta edición, analiza las respuestas de más de 7.000 líderes empresariales y de RRHH de 130 países respecto a los retos a los que las compañías se enfrentan en cuestión de liderazgo y gestión de talento. Mientras en las tres ediciones anteriores los encuestados señalaban como prioridades la mejora del compromiso de los empleados y la retención del talento, en esta ocasión la necesidad de contar con nuevos modelos de organización y formas de trabajar se ha alzado con el primer puesto, con un 83% de las mismas en pleno proceso o con planes para iniciarlo en este año.</a:t>
            </a:r>
            <a:endParaRPr/>
          </a:p>
          <a:p>
            <a:pPr indent="0" lvl="0" marL="0" rtl="0" algn="l">
              <a:lnSpc>
                <a:spcPct val="80000"/>
              </a:lnSpc>
              <a:spcBef>
                <a:spcPts val="0"/>
              </a:spcBef>
              <a:spcAft>
                <a:spcPts val="0"/>
              </a:spcAft>
              <a:buNone/>
            </a:pPr>
            <a:r>
              <a:t/>
            </a:r>
            <a:endParaRPr b="1" i="0" sz="570">
              <a:solidFill>
                <a:schemeClr val="dk1"/>
              </a:solidFill>
              <a:latin typeface="Calibri"/>
              <a:ea typeface="Calibri"/>
              <a:cs typeface="Calibri"/>
              <a:sym typeface="Calibri"/>
            </a:endParaRPr>
          </a:p>
          <a:p>
            <a:pPr indent="-228600" lvl="0" marL="22860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De la jerarquía a los equipos</a:t>
            </a:r>
            <a:endParaRPr/>
          </a:p>
          <a:p>
            <a:pPr indent="-228600" lvl="0" marL="22860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Creciente digitalización</a:t>
            </a:r>
            <a:endParaRPr/>
          </a:p>
          <a:p>
            <a:pPr indent="-228600" lvl="0" marL="228600" rtl="0" algn="l">
              <a:lnSpc>
                <a:spcPct val="80000"/>
              </a:lnSpc>
              <a:spcBef>
                <a:spcPts val="0"/>
              </a:spcBef>
              <a:spcAft>
                <a:spcPts val="0"/>
              </a:spcAft>
              <a:buClr>
                <a:schemeClr val="dk1"/>
              </a:buClr>
              <a:buSzPts val="570"/>
              <a:buFont typeface="Calibri"/>
              <a:buAutoNum type="arabicPeriod"/>
            </a:pPr>
            <a:r>
              <a:rPr b="0" i="0" lang="es-ES" sz="570">
                <a:solidFill>
                  <a:schemeClr val="dk1"/>
                </a:solidFill>
                <a:latin typeface="Calibri"/>
                <a:ea typeface="Calibri"/>
                <a:cs typeface="Calibri"/>
                <a:sym typeface="Calibri"/>
              </a:rPr>
              <a:t>Una experiencia personalizada</a:t>
            </a:r>
            <a:endParaRPr/>
          </a:p>
          <a:p>
            <a:pPr indent="0" lvl="0" marL="0" rtl="0" algn="l">
              <a:lnSpc>
                <a:spcPct val="80000"/>
              </a:lnSpc>
              <a:spcBef>
                <a:spcPts val="0"/>
              </a:spcBef>
              <a:spcAft>
                <a:spcPts val="0"/>
              </a:spcAft>
              <a:buNone/>
            </a:pPr>
            <a:r>
              <a:t/>
            </a:r>
            <a:endParaRPr sz="570"/>
          </a:p>
        </p:txBody>
      </p:sp>
      <p:sp>
        <p:nvSpPr>
          <p:cNvPr id="853" name="Google Shape;853;p33: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p3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p34: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65" name="Google Shape;865;p34: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3" name="Shape 873"/>
        <p:cNvGrpSpPr/>
        <p:nvPr/>
      </p:nvGrpSpPr>
      <p:grpSpPr>
        <a:xfrm>
          <a:off x="0" y="0"/>
          <a:ext cx="0" cy="0"/>
          <a:chOff x="0" y="0"/>
          <a:chExt cx="0" cy="0"/>
        </a:xfrm>
      </p:grpSpPr>
      <p:sp>
        <p:nvSpPr>
          <p:cNvPr id="874" name="Google Shape;874;p3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5" name="Google Shape;875;p35: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lnSpc>
                <a:spcPct val="80000"/>
              </a:lnSpc>
              <a:spcBef>
                <a:spcPts val="0"/>
              </a:spcBef>
              <a:spcAft>
                <a:spcPts val="0"/>
              </a:spcAft>
              <a:buNone/>
            </a:pPr>
            <a:r>
              <a:rPr b="1" lang="es-ES" sz="930"/>
              <a:t>ORGANIZAR PARA LOGRAR VELOCIDAD, AGILIDAD Y ADAPTABILIDAD</a:t>
            </a:r>
            <a:endParaRPr/>
          </a:p>
          <a:p>
            <a:pPr indent="0" lvl="0" marL="0" rtl="0" algn="l">
              <a:lnSpc>
                <a:spcPct val="80000"/>
              </a:lnSpc>
              <a:spcBef>
                <a:spcPts val="0"/>
              </a:spcBef>
              <a:spcAft>
                <a:spcPts val="0"/>
              </a:spcAft>
              <a:buNone/>
            </a:pPr>
            <a:r>
              <a:rPr lang="es-ES" sz="930"/>
              <a:t>En el pasado, la mayoría de las organizaciones se diseñaban para ser eficientes y eficaces, lo que daba lugar a organizaciones complicadas y aisladas. Los modelos de negocio resultantes, que se basaban en patrones comerciales predecibles, no se adaptan a una era de impredecibilidad y perturbación. En lugar de una mera eficiencia, las organizaciones exitosas deben ser diseñadas para ser rápidas, ágiles y adaptables para que puedan competir y ganar en el entorno empresarial global de hoy en día.</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b="1" lang="es-ES" sz="930"/>
              <a:t>EL PODER DE LAS REDES DE EQUIPOS</a:t>
            </a:r>
            <a:endParaRPr/>
          </a:p>
          <a:p>
            <a:pPr indent="0" lvl="0" marL="0" rtl="0" algn="l">
              <a:lnSpc>
                <a:spcPct val="80000"/>
              </a:lnSpc>
              <a:spcBef>
                <a:spcPts val="0"/>
              </a:spcBef>
              <a:spcAft>
                <a:spcPts val="0"/>
              </a:spcAft>
              <a:buNone/>
            </a:pPr>
            <a:r>
              <a:rPr lang="es-ES" sz="930"/>
              <a:t>Una parte importante del diseño para la adaptabilidad es un cambio de las estructuras organizativas jerárquicas hacia modelos en los que el trabajo se realiza en equipo. De hecho, sólo el 14 por ciento de los ejecutivos cree que el modelo organizacional tradicional -con niveles jerárquicos de trabajo basados en la experiencia en un área específica- hace que su organización sea altamente efectiva. En cambio, las compañías líderes están presionando hacia un modelo más flexible y centrado en el equipo. A medida que las organizaciones hacen esta transición, descubren que los equipos más pequeños son una manera natural de que los humanos trabajen. Las investigaciones muestran que pasamos dos órdenes de magnitud más tiempo con personas cerca de nuestro escritorio que con las que están a más de 50 metros de distancia.1 Lo que diga un organigrama jerárquico, real, día a día el trabajo se hace en red. Esta es la razón por la que la organización del futuro es una "red de equipos" (ver figura)</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s-ES" sz="930"/>
              <a:t>Las mejores empresas se construyen en torno a sistemas que fomentan equipos e individuos para que se conozcan, compartir información de forma transparente, y pasarla de equipo a equipo dependiendo del tema a tratar. Diferentes redes pueden tener diferentes especialidades, como la innovación o la comercialización rápidamente, pero el principio es el mismo.</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s-ES" sz="930"/>
              <a:t>Para que una empresa sea ágil, se deben formar y disolver equipos rápidamente. Las empresas de alto rendimiento hoy puede construir una "experiencia digital del cliente" grupal, seleccionar individuos para el equipo, y pedirles que diseñen y construyan un nuevo producto o servicio en un año o dos. Después, el equipo se dispersa a medida que los miembros del equipo avanzan hacia nuevos proyectos. Esta capacidad de moverse entre equipos sin riesgo es un atributo crítico de las empresas de alto rendimiento de hoy en día.</a:t>
            </a:r>
            <a:endParaRPr/>
          </a:p>
          <a:p>
            <a:pPr indent="0" lvl="0" marL="0" rtl="0" algn="l">
              <a:lnSpc>
                <a:spcPct val="80000"/>
              </a:lnSpc>
              <a:spcBef>
                <a:spcPts val="0"/>
              </a:spcBef>
              <a:spcAft>
                <a:spcPts val="0"/>
              </a:spcAft>
              <a:buNone/>
            </a:pPr>
            <a:r>
              <a:t/>
            </a:r>
            <a:endParaRPr sz="930"/>
          </a:p>
          <a:p>
            <a:pPr indent="0" lvl="0" marL="0" rtl="0" algn="l">
              <a:lnSpc>
                <a:spcPct val="80000"/>
              </a:lnSpc>
              <a:spcBef>
                <a:spcPts val="0"/>
              </a:spcBef>
              <a:spcAft>
                <a:spcPts val="0"/>
              </a:spcAft>
              <a:buNone/>
            </a:pPr>
            <a:r>
              <a:rPr lang="es-ES" sz="930"/>
              <a:t>Recientemente, un importante banco norteamericano emprendió una iniciativa para diseñar una nueva forma de trabajar con el fin de ofrecer soluciones más rápidas, y a la vez competir con empresas de tecnología punta y otros actores no convencionales que compiten sobre la base de la experiencia del cliente, las interfaces digitales y la rapidez con que se comercializan los productos. El modelo operativo propuesto se centraba en la integración de prácticas ágiles y en el uso de equipos de desarrolladores, codificadores, analistas de negocio y expertos en diseño de usuarios en red centrados en un resultado de producto específico. Después de terminar el trabajo en un área, los equipos se redistribuirían y el siguiente proyecto comenzaría. En los proyectos piloto iniciales, el banco demostró que este tipo de enfoque organizacional podría aumentar radicalmente la velocidad del ciclo de desarrollo; ahora planean escalar el modelo en toda la organización a lo largo del tiempo.</a:t>
            </a:r>
            <a:endParaRPr/>
          </a:p>
        </p:txBody>
      </p:sp>
      <p:sp>
        <p:nvSpPr>
          <p:cNvPr id="876" name="Google Shape;876;p35: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4: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45" name="Google Shape;245;p4: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p3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p36: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95" name="Google Shape;895;p36: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3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5" name="Google Shape;905;p37: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06" name="Google Shape;906;p37: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Google Shape;913;g6f34d29971_0_338:notes"/>
          <p:cNvSpPr txBox="1"/>
          <p:nvPr>
            <p:ph idx="1" type="body"/>
          </p:nvPr>
        </p:nvSpPr>
        <p:spPr>
          <a:xfrm>
            <a:off x="946573" y="4861435"/>
            <a:ext cx="52062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es-ES"/>
              <a:t>http://www.elmundo.es/economia/2015/08/11/55c92e6cca4741d6208b45b0.html</a:t>
            </a:r>
            <a:endParaRPr/>
          </a:p>
        </p:txBody>
      </p:sp>
      <p:sp>
        <p:nvSpPr>
          <p:cNvPr id="914" name="Google Shape;914;g6f34d29971_0_338:notes"/>
          <p:cNvSpPr/>
          <p:nvPr>
            <p:ph idx="2" type="sldImg"/>
          </p:nvPr>
        </p:nvSpPr>
        <p:spPr>
          <a:xfrm>
            <a:off x="1183217" y="767595"/>
            <a:ext cx="4732800" cy="3837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9" name="Shape 919"/>
        <p:cNvGrpSpPr/>
        <p:nvPr/>
      </p:nvGrpSpPr>
      <p:grpSpPr>
        <a:xfrm>
          <a:off x="0" y="0"/>
          <a:ext cx="0" cy="0"/>
          <a:chOff x="0" y="0"/>
          <a:chExt cx="0" cy="0"/>
        </a:xfrm>
      </p:grpSpPr>
      <p:sp>
        <p:nvSpPr>
          <p:cNvPr id="920" name="Google Shape;920;p3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1" name="Google Shape;921;p38: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1" lang="es-ES"/>
              <a:t>Aquí hay dos videos para ver:</a:t>
            </a:r>
            <a:endParaRPr/>
          </a:p>
          <a:p>
            <a:pPr indent="0" lvl="0" marL="0" rtl="0" algn="l">
              <a:spcBef>
                <a:spcPts val="0"/>
              </a:spcBef>
              <a:spcAft>
                <a:spcPts val="0"/>
              </a:spcAft>
              <a:buClr>
                <a:schemeClr val="dk1"/>
              </a:buClr>
              <a:buSzPts val="2800"/>
              <a:buFont typeface="Calibri"/>
              <a:buNone/>
            </a:pPr>
            <a:r>
              <a:rPr b="0" lang="es-ES"/>
              <a:t>- Uno de 2’ 25’’    https://youtu.be/8hTSXC20SLU </a:t>
            </a:r>
            <a:endParaRPr/>
          </a:p>
          <a:p>
            <a:pPr indent="0" lvl="0" marL="0" rtl="0" algn="l">
              <a:spcBef>
                <a:spcPts val="0"/>
              </a:spcBef>
              <a:spcAft>
                <a:spcPts val="0"/>
              </a:spcAft>
              <a:buClr>
                <a:schemeClr val="dk1"/>
              </a:buClr>
              <a:buSzPts val="2800"/>
              <a:buFont typeface="Calibri"/>
              <a:buNone/>
            </a:pPr>
            <a:r>
              <a:rPr b="0" lang="es-ES"/>
              <a:t>- Otro de 5’ 03’’    https://youtu.be/9t0eJM-2zaQ</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s-ES"/>
              <a:t>Los dos en castellano 🡪 testimonios de la aplicación de metodologías ágiles en el BBVA</a:t>
            </a:r>
            <a:endParaRPr b="0"/>
          </a:p>
        </p:txBody>
      </p:sp>
      <p:sp>
        <p:nvSpPr>
          <p:cNvPr id="922" name="Google Shape;922;p38: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p3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9" name="Google Shape;929;p39: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30" name="Google Shape;930;p39: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p4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7" name="Google Shape;937;p40: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938" name="Google Shape;938;p40: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5:notes"/>
          <p:cNvSpPr txBox="1"/>
          <p:nvPr>
            <p:ph idx="1" type="body"/>
          </p:nvPr>
        </p:nvSpPr>
        <p:spPr>
          <a:xfrm>
            <a:off x="709930" y="4861441"/>
            <a:ext cx="5679440" cy="4605576"/>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rPr lang="es-ES" u="sng">
                <a:solidFill>
                  <a:schemeClr val="hlink"/>
                </a:solidFill>
                <a:latin typeface="Arial"/>
                <a:ea typeface="Arial"/>
                <a:cs typeface="Arial"/>
                <a:sym typeface="Arial"/>
                <a:hlinkClick r:id="rId2"/>
              </a:rPr>
              <a:t>https://www.youtube.com/watch?v=gNUCXzRk80M</a:t>
            </a:r>
            <a:endParaRPr/>
          </a:p>
        </p:txBody>
      </p:sp>
      <p:sp>
        <p:nvSpPr>
          <p:cNvPr id="256" name="Google Shape;256;p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6: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spcBef>
                <a:spcPts val="0"/>
              </a:spcBef>
              <a:spcAft>
                <a:spcPts val="0"/>
              </a:spcAft>
              <a:buNone/>
            </a:pPr>
            <a:r>
              <a:rPr b="0" i="0" lang="es-ES" sz="1200">
                <a:solidFill>
                  <a:schemeClr val="dk1"/>
                </a:solidFill>
                <a:latin typeface="Calibri"/>
                <a:ea typeface="Calibri"/>
                <a:cs typeface="Calibri"/>
                <a:sym typeface="Calibri"/>
              </a:rPr>
              <a:t>Una estructura </a:t>
            </a:r>
            <a:r>
              <a:rPr b="1" i="0" lang="es-ES" sz="1200">
                <a:solidFill>
                  <a:schemeClr val="dk1"/>
                </a:solidFill>
                <a:latin typeface="Calibri"/>
                <a:ea typeface="Calibri"/>
                <a:cs typeface="Calibri"/>
                <a:sym typeface="Calibri"/>
              </a:rPr>
              <a:t>organizacional</a:t>
            </a:r>
            <a:r>
              <a:rPr b="0" i="0" lang="es-ES" sz="1200">
                <a:solidFill>
                  <a:schemeClr val="dk1"/>
                </a:solidFill>
                <a:latin typeface="Calibri"/>
                <a:ea typeface="Calibri"/>
                <a:cs typeface="Calibri"/>
                <a:sym typeface="Calibri"/>
              </a:rPr>
              <a:t> es el marco por el cual una empresa se ​​comunica, desarrolla metas y luego trabaja para lograr esos objetivos. En el marco de la estructura organizativa están los </a:t>
            </a:r>
            <a:r>
              <a:rPr b="1" i="0" lang="es-ES" sz="1200">
                <a:solidFill>
                  <a:schemeClr val="dk1"/>
                </a:solidFill>
                <a:latin typeface="Calibri"/>
                <a:ea typeface="Calibri"/>
                <a:cs typeface="Calibri"/>
                <a:sym typeface="Calibri"/>
              </a:rPr>
              <a:t>principios</a:t>
            </a:r>
            <a:r>
              <a:rPr b="0" i="0" lang="es-ES" sz="1200">
                <a:solidFill>
                  <a:schemeClr val="dk1"/>
                </a:solidFill>
                <a:latin typeface="Calibri"/>
                <a:ea typeface="Calibri"/>
                <a:cs typeface="Calibri"/>
                <a:sym typeface="Calibri"/>
              </a:rPr>
              <a:t> por los cuales esa estructura opera.</a:t>
            </a:r>
            <a:endParaRPr b="0" i="0" sz="1200">
              <a:solidFill>
                <a:schemeClr val="dk1"/>
              </a:solidFill>
              <a:latin typeface="Calibri"/>
              <a:ea typeface="Calibri"/>
              <a:cs typeface="Calibri"/>
              <a:sym typeface="Calibri"/>
            </a:endParaRPr>
          </a:p>
          <a:p>
            <a:pPr indent="0" lvl="0" marL="0" rtl="0" algn="l">
              <a:lnSpc>
                <a:spcPct val="80000"/>
              </a:lnSpc>
              <a:spcBef>
                <a:spcPts val="0"/>
              </a:spcBef>
              <a:spcAft>
                <a:spcPts val="0"/>
              </a:spcAft>
              <a:buClr>
                <a:schemeClr val="dk1"/>
              </a:buClr>
              <a:buFont typeface="Arial"/>
              <a:buNone/>
            </a:pPr>
            <a:r>
              <a:rPr lang="es-ES"/>
              <a:t>Los principios organizativos diseñan la estructura bajo tres perspectivas. </a:t>
            </a:r>
            <a:endParaRPr/>
          </a:p>
          <a:p>
            <a:pPr indent="0" lvl="0" marL="0" rtl="0" algn="l">
              <a:lnSpc>
                <a:spcPct val="80000"/>
              </a:lnSpc>
              <a:spcBef>
                <a:spcPts val="0"/>
              </a:spcBef>
              <a:spcAft>
                <a:spcPts val="0"/>
              </a:spcAft>
              <a:buClr>
                <a:schemeClr val="dk1"/>
              </a:buClr>
              <a:buFont typeface="Arial"/>
              <a:buNone/>
            </a:pPr>
            <a:r>
              <a:t/>
            </a:r>
            <a:endParaRPr/>
          </a:p>
          <a:p>
            <a:pPr indent="0" lvl="0" marL="0" rtl="0" algn="l">
              <a:lnSpc>
                <a:spcPct val="80000"/>
              </a:lnSpc>
              <a:spcBef>
                <a:spcPts val="0"/>
              </a:spcBef>
              <a:spcAft>
                <a:spcPts val="0"/>
              </a:spcAft>
              <a:buClr>
                <a:schemeClr val="dk1"/>
              </a:buClr>
              <a:buFont typeface="Arial"/>
              <a:buNone/>
            </a:pPr>
            <a:r>
              <a:rPr lang="es-ES"/>
              <a:t>Primero en </a:t>
            </a:r>
            <a:r>
              <a:rPr b="1" lang="es-ES"/>
              <a:t>vertical </a:t>
            </a:r>
            <a:r>
              <a:rPr lang="es-ES"/>
              <a:t>o atendiendo a la </a:t>
            </a:r>
            <a:r>
              <a:rPr b="1" lang="es-ES"/>
              <a:t>idea de autoridad </a:t>
            </a:r>
            <a:r>
              <a:rPr lang="es-ES"/>
              <a:t>en la organización y, en consecuencia, al desarrollo de la línea jerárquica o establecimiento de los correspondientes niveles jerárquicos. El mayor o menor número de ellos estará tanto en función del tamaño como de las características de la actividad económica de la empresa, aparte de la influencia de la filosofía y actitud estratégica de la dirección.</a:t>
            </a:r>
            <a:endParaRPr/>
          </a:p>
          <a:p>
            <a:pPr indent="0" lvl="0" marL="0" rtl="0" algn="l">
              <a:lnSpc>
                <a:spcPct val="80000"/>
              </a:lnSpc>
              <a:spcBef>
                <a:spcPts val="0"/>
              </a:spcBef>
              <a:spcAft>
                <a:spcPts val="0"/>
              </a:spcAft>
              <a:buClr>
                <a:schemeClr val="dk1"/>
              </a:buClr>
              <a:buFont typeface="Arial"/>
              <a:buNone/>
            </a:pPr>
            <a:r>
              <a:t/>
            </a:r>
            <a:endParaRPr/>
          </a:p>
          <a:p>
            <a:pPr indent="0" lvl="0" marL="0" rtl="0" algn="l">
              <a:lnSpc>
                <a:spcPct val="80000"/>
              </a:lnSpc>
              <a:spcBef>
                <a:spcPts val="0"/>
              </a:spcBef>
              <a:spcAft>
                <a:spcPts val="0"/>
              </a:spcAft>
              <a:buClr>
                <a:schemeClr val="dk1"/>
              </a:buClr>
              <a:buFont typeface="Arial"/>
              <a:buNone/>
            </a:pPr>
            <a:r>
              <a:rPr lang="es-ES"/>
              <a:t>Segundo en </a:t>
            </a:r>
            <a:r>
              <a:rPr b="1" lang="es-ES"/>
              <a:t>horizontal</a:t>
            </a:r>
            <a:r>
              <a:rPr lang="es-ES"/>
              <a:t>; respuesta a la mayor o menor aplicación en la organización de la </a:t>
            </a:r>
            <a:r>
              <a:rPr b="1" lang="es-ES"/>
              <a:t>división del trabajo y de la especialización funcional y de las tareas desempeñadas</a:t>
            </a:r>
            <a:r>
              <a:rPr lang="es-ES"/>
              <a:t>. </a:t>
            </a:r>
            <a:endParaRPr/>
          </a:p>
          <a:p>
            <a:pPr indent="0" lvl="0" marL="0" rtl="0" algn="l">
              <a:lnSpc>
                <a:spcPct val="80000"/>
              </a:lnSpc>
              <a:spcBef>
                <a:spcPts val="0"/>
              </a:spcBef>
              <a:spcAft>
                <a:spcPts val="0"/>
              </a:spcAft>
              <a:buClr>
                <a:schemeClr val="dk1"/>
              </a:buClr>
              <a:buFont typeface="Arial"/>
              <a:buNone/>
            </a:pPr>
            <a:r>
              <a:t/>
            </a:r>
            <a:endParaRPr/>
          </a:p>
          <a:p>
            <a:pPr indent="0" lvl="0" marL="0" rtl="0" algn="l">
              <a:lnSpc>
                <a:spcPct val="80000"/>
              </a:lnSpc>
              <a:spcBef>
                <a:spcPts val="0"/>
              </a:spcBef>
              <a:spcAft>
                <a:spcPts val="0"/>
              </a:spcAft>
              <a:buClr>
                <a:schemeClr val="dk1"/>
              </a:buClr>
              <a:buFont typeface="Arial"/>
              <a:buNone/>
            </a:pPr>
            <a:r>
              <a:rPr lang="es-ES"/>
              <a:t>El tercer criterio pretende </a:t>
            </a:r>
            <a:r>
              <a:rPr b="1" lang="es-ES"/>
              <a:t>equilibrar los desarrollos verticales y horizontales </a:t>
            </a:r>
            <a:r>
              <a:rPr lang="es-ES"/>
              <a:t>de la estructura, cohesionando al grupo humano para evitar las «distancias» físicas y psíquicas de los anteriores diseños, cuestión que se puede lograr con una adecuada </a:t>
            </a:r>
            <a:r>
              <a:rPr b="1" lang="es-ES"/>
              <a:t>motivación</a:t>
            </a:r>
            <a:r>
              <a:rPr lang="es-ES"/>
              <a:t> y, por lo tanto, </a:t>
            </a:r>
            <a:r>
              <a:rPr b="1" lang="es-ES"/>
              <a:t>participación</a:t>
            </a:r>
            <a:r>
              <a:rPr lang="es-ES"/>
              <a:t> de las personas que componen la organización.</a:t>
            </a:r>
            <a:endParaRPr/>
          </a:p>
          <a:p>
            <a:pPr indent="0" lvl="0" marL="0" rtl="0" algn="l">
              <a:spcBef>
                <a:spcPts val="0"/>
              </a:spcBef>
              <a:spcAft>
                <a:spcPts val="0"/>
              </a:spcAft>
              <a:buNone/>
            </a:pPr>
            <a:r>
              <a:t/>
            </a:r>
            <a:endParaRPr/>
          </a:p>
        </p:txBody>
      </p:sp>
      <p:sp>
        <p:nvSpPr>
          <p:cNvPr id="265" name="Google Shape;265;p6: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7: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lnSpc>
                <a:spcPct val="80000"/>
              </a:lnSpc>
              <a:spcBef>
                <a:spcPts val="0"/>
              </a:spcBef>
              <a:spcAft>
                <a:spcPts val="0"/>
              </a:spcAft>
              <a:buNone/>
            </a:pPr>
            <a:r>
              <a:t/>
            </a:r>
            <a:endParaRPr b="0" i="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rPr b="0" i="0" lang="es-ES">
                <a:solidFill>
                  <a:schemeClr val="dk1"/>
                </a:solidFill>
                <a:latin typeface="Calibri"/>
                <a:ea typeface="Calibri"/>
                <a:cs typeface="Calibri"/>
                <a:sym typeface="Calibri"/>
              </a:rPr>
              <a:t>A continuación, y en respuesta a lo indicado en el inicio del epígrafe, se van a introducir los contenidos básicos de cada uno de los tres conjuntos de principios que estructuran la organización.</a:t>
            </a:r>
            <a:endParaRPr b="0" i="0">
              <a:solidFill>
                <a:schemeClr val="dk1"/>
              </a:solidFill>
              <a:latin typeface="Calibri"/>
              <a:ea typeface="Calibri"/>
              <a:cs typeface="Calibri"/>
              <a:sym typeface="Calibri"/>
            </a:endParaRPr>
          </a:p>
          <a:p>
            <a:pPr indent="0" lvl="0" marL="0" rtl="0" algn="l">
              <a:lnSpc>
                <a:spcPct val="80000"/>
              </a:lnSpc>
              <a:spcBef>
                <a:spcPts val="0"/>
              </a:spcBef>
              <a:spcAft>
                <a:spcPts val="0"/>
              </a:spcAft>
              <a:buNone/>
            </a:pPr>
            <a:r>
              <a:t/>
            </a:r>
            <a:endParaRPr/>
          </a:p>
          <a:p>
            <a:pPr indent="0" lvl="0" marL="0" rtl="0" algn="l">
              <a:lnSpc>
                <a:spcPct val="80000"/>
              </a:lnSpc>
              <a:spcBef>
                <a:spcPts val="0"/>
              </a:spcBef>
              <a:spcAft>
                <a:spcPts val="0"/>
              </a:spcAft>
              <a:buNone/>
            </a:pPr>
            <a:r>
              <a:rPr b="0" i="0" lang="es-ES">
                <a:solidFill>
                  <a:schemeClr val="dk1"/>
                </a:solidFill>
                <a:latin typeface="Calibri"/>
                <a:ea typeface="Calibri"/>
                <a:cs typeface="Calibri"/>
                <a:sym typeface="Calibri"/>
              </a:rPr>
              <a:t>1.  PRINCIPIOS DE DISEÑO EN VERTICAL</a:t>
            </a:r>
            <a:endParaRPr/>
          </a:p>
          <a:p>
            <a:pPr indent="0" lvl="0" marL="0" rtl="0" algn="l">
              <a:lnSpc>
                <a:spcPct val="80000"/>
              </a:lnSpc>
              <a:spcBef>
                <a:spcPts val="0"/>
              </a:spcBef>
              <a:spcAft>
                <a:spcPts val="0"/>
              </a:spcAft>
              <a:buNone/>
            </a:pPr>
            <a:r>
              <a:rPr lang="es-ES"/>
              <a:t>Básicos:</a:t>
            </a:r>
            <a:endParaRPr/>
          </a:p>
          <a:p>
            <a:pPr indent="0" lvl="0" marL="0" rtl="0" algn="l">
              <a:lnSpc>
                <a:spcPct val="80000"/>
              </a:lnSpc>
              <a:spcBef>
                <a:spcPts val="0"/>
              </a:spcBef>
              <a:spcAft>
                <a:spcPts val="0"/>
              </a:spcAft>
              <a:buNone/>
            </a:pPr>
            <a:r>
              <a:rPr b="1" lang="es-ES"/>
              <a:t>Autoridad</a:t>
            </a:r>
            <a:r>
              <a:rPr lang="es-ES"/>
              <a:t>. Poder legal o legítimo que da derecho a mandar o a actuar sobre un grupo de personas. Modernamente la autoridad formal está siendo revisada en favor del concepto de </a:t>
            </a:r>
            <a:r>
              <a:rPr b="1" lang="es-ES"/>
              <a:t>liderazgo</a:t>
            </a:r>
            <a:r>
              <a:rPr lang="es-ES"/>
              <a:t>.</a:t>
            </a:r>
            <a:endParaRPr/>
          </a:p>
          <a:p>
            <a:pPr indent="0" lvl="0" marL="0" rtl="0" algn="l">
              <a:lnSpc>
                <a:spcPct val="80000"/>
              </a:lnSpc>
              <a:spcBef>
                <a:spcPts val="0"/>
              </a:spcBef>
              <a:spcAft>
                <a:spcPts val="0"/>
              </a:spcAft>
              <a:buNone/>
            </a:pPr>
            <a:r>
              <a:rPr b="1" lang="es-ES"/>
              <a:t>Jerarquía</a:t>
            </a:r>
            <a:r>
              <a:rPr lang="es-ES"/>
              <a:t>. Creación de diferentes niveles ordenados donde se desarrolla el principio de autoridad y permite la responsabilidad y el control del flujo de trabajo.</a:t>
            </a:r>
            <a:endParaRPr/>
          </a:p>
          <a:p>
            <a:pPr indent="0" lvl="0" marL="0" rtl="0" algn="l">
              <a:lnSpc>
                <a:spcPct val="80000"/>
              </a:lnSpc>
              <a:spcBef>
                <a:spcPts val="0"/>
              </a:spcBef>
              <a:spcAft>
                <a:spcPts val="0"/>
              </a:spcAft>
              <a:buNone/>
            </a:pPr>
            <a:r>
              <a:rPr lang="es-ES"/>
              <a:t>Derivados:</a:t>
            </a:r>
            <a:endParaRPr/>
          </a:p>
          <a:p>
            <a:pPr indent="0" lvl="0" marL="0" rtl="0" algn="l">
              <a:lnSpc>
                <a:spcPct val="80000"/>
              </a:lnSpc>
              <a:spcBef>
                <a:spcPts val="0"/>
              </a:spcBef>
              <a:spcAft>
                <a:spcPts val="0"/>
              </a:spcAft>
              <a:buNone/>
            </a:pPr>
            <a:r>
              <a:rPr b="1" lang="es-ES"/>
              <a:t>Unidad de dirección</a:t>
            </a:r>
            <a:r>
              <a:rPr lang="es-ES"/>
              <a:t>. Existencia en la empresa de una dirección única o de una función empresarial que establece el plan común o los objetivos a seguir.</a:t>
            </a:r>
            <a:endParaRPr/>
          </a:p>
          <a:p>
            <a:pPr indent="0" lvl="0" marL="0" rtl="0" algn="l">
              <a:lnSpc>
                <a:spcPct val="80000"/>
              </a:lnSpc>
              <a:spcBef>
                <a:spcPts val="0"/>
              </a:spcBef>
              <a:spcAft>
                <a:spcPts val="0"/>
              </a:spcAft>
              <a:buNone/>
            </a:pPr>
            <a:r>
              <a:rPr b="1" lang="es-ES"/>
              <a:t>Unidad de mando.</a:t>
            </a:r>
            <a:r>
              <a:rPr lang="es-ES"/>
              <a:t> Cuando un subordinado solamente depende de un jefe, ante el cual solamente es directamente responsable. Ello significa que aunque una persona tenga relaciones jerárquicas y funcionales con otros directivos, debe predominar en el control de sus tareas la relación de línea jerárquica.</a:t>
            </a:r>
            <a:endParaRPr/>
          </a:p>
          <a:p>
            <a:pPr indent="0" lvl="0" marL="0" rtl="0" algn="l">
              <a:lnSpc>
                <a:spcPct val="80000"/>
              </a:lnSpc>
              <a:spcBef>
                <a:spcPts val="0"/>
              </a:spcBef>
              <a:spcAft>
                <a:spcPts val="0"/>
              </a:spcAft>
              <a:buNone/>
            </a:pPr>
            <a:r>
              <a:rPr b="1" lang="es-ES"/>
              <a:t>Ángulo de autoridad.</a:t>
            </a:r>
            <a:r>
              <a:rPr lang="es-ES"/>
              <a:t> Expresa el número de personas que deben depender de un jefe o puesto con autoridad, para que se pueda mandar y controlar con la máxima eficiencia y eficacia posibles. Este principio también es conocido por el de la asignación de responsabilidad y capacidad de control del ejecutivo.</a:t>
            </a:r>
            <a:endParaRPr/>
          </a:p>
          <a:p>
            <a:pPr indent="0" lvl="0" marL="0" rtl="0" algn="l">
              <a:lnSpc>
                <a:spcPct val="80000"/>
              </a:lnSpc>
              <a:spcBef>
                <a:spcPts val="0"/>
              </a:spcBef>
              <a:spcAft>
                <a:spcPts val="0"/>
              </a:spcAft>
              <a:buNone/>
            </a:pPr>
            <a:r>
              <a:rPr b="1" lang="es-ES"/>
              <a:t>Delegación.</a:t>
            </a:r>
            <a:r>
              <a:rPr lang="es-ES"/>
              <a:t> Asignación de la autoridad y responsabilidad a otra persona para llevar a cabo actividades específicas. La delegación, en la práctica, puede ser formal o informal, escrita o no, definitiva o temporal. El superior no puede delegar la autoridad que no tenga y en última instancia la responsabilidad de la persona tampoco puede delegarse.</a:t>
            </a:r>
            <a:endParaRPr/>
          </a:p>
          <a:p>
            <a:pPr indent="0" lvl="0" marL="0" rtl="0" algn="l">
              <a:lnSpc>
                <a:spcPct val="80000"/>
              </a:lnSpc>
              <a:spcBef>
                <a:spcPts val="0"/>
              </a:spcBef>
              <a:spcAft>
                <a:spcPts val="0"/>
              </a:spcAft>
              <a:buNone/>
            </a:pPr>
            <a:r>
              <a:rPr b="1" lang="es-ES"/>
              <a:t>Descentralización.</a:t>
            </a:r>
            <a:r>
              <a:rPr lang="es-ES"/>
              <a:t> Distribución de la autoridad o del poder para tomar decisiones de manera formal y permanente en distintos niveles y funciones de la estructura organizativa. La descentralización puede ser total, parcial o selectiva según funciones y tareas, pero siempre es algo más definitivo y formal que la delegación.</a:t>
            </a:r>
            <a:endParaRPr/>
          </a:p>
          <a:p>
            <a:pPr indent="0" lvl="0" marL="0" rtl="0" algn="l">
              <a:lnSpc>
                <a:spcPct val="80000"/>
              </a:lnSpc>
              <a:spcBef>
                <a:spcPts val="0"/>
              </a:spcBef>
              <a:spcAft>
                <a:spcPts val="0"/>
              </a:spcAft>
              <a:buNone/>
            </a:pPr>
            <a:r>
              <a:rPr b="1" lang="es-ES"/>
              <a:t>Fuente:</a:t>
            </a:r>
            <a:r>
              <a:rPr lang="es-ES"/>
              <a:t> </a:t>
            </a:r>
            <a:r>
              <a:rPr i="1" lang="es-ES"/>
              <a:t>Bueno (2007)</a:t>
            </a:r>
            <a:endParaRPr/>
          </a:p>
          <a:p>
            <a:pPr indent="0" lvl="0" marL="0" rtl="0" algn="l">
              <a:lnSpc>
                <a:spcPct val="80000"/>
              </a:lnSpc>
              <a:spcBef>
                <a:spcPts val="0"/>
              </a:spcBef>
              <a:spcAft>
                <a:spcPts val="0"/>
              </a:spcAft>
              <a:buNone/>
            </a:pPr>
            <a:r>
              <a:rPr b="0" i="0" lang="es-ES">
                <a:solidFill>
                  <a:schemeClr val="dk1"/>
                </a:solidFill>
                <a:latin typeface="Calibri"/>
                <a:ea typeface="Calibri"/>
                <a:cs typeface="Calibri"/>
                <a:sym typeface="Calibri"/>
              </a:rPr>
              <a:t>2. PRINCIPIOS DE DISEÑO EN HORIZONTAL</a:t>
            </a:r>
            <a:endParaRPr/>
          </a:p>
          <a:p>
            <a:pPr indent="0" lvl="0" marL="0" rtl="0" algn="l">
              <a:lnSpc>
                <a:spcPct val="80000"/>
              </a:lnSpc>
              <a:spcBef>
                <a:spcPts val="0"/>
              </a:spcBef>
              <a:spcAft>
                <a:spcPts val="0"/>
              </a:spcAft>
              <a:buNone/>
            </a:pPr>
            <a:r>
              <a:rPr lang="es-ES"/>
              <a:t>Básicos:</a:t>
            </a:r>
            <a:endParaRPr/>
          </a:p>
          <a:p>
            <a:pPr indent="0" lvl="0" marL="0" rtl="0" algn="l">
              <a:lnSpc>
                <a:spcPct val="80000"/>
              </a:lnSpc>
              <a:spcBef>
                <a:spcPts val="0"/>
              </a:spcBef>
              <a:spcAft>
                <a:spcPts val="0"/>
              </a:spcAft>
              <a:buNone/>
            </a:pPr>
            <a:r>
              <a:rPr b="1" lang="es-ES"/>
              <a:t>División del trabajo.</a:t>
            </a:r>
            <a:r>
              <a:rPr lang="es-ES"/>
              <a:t> Reparto o división de las tareas en que se puede descomponer una actividad o función entre los miembros que la integran, con el fin de reducir esfuerzos y mejorar la cantidad y calidad de los resultados.</a:t>
            </a:r>
            <a:endParaRPr/>
          </a:p>
          <a:p>
            <a:pPr indent="0" lvl="0" marL="0" rtl="0" algn="l">
              <a:lnSpc>
                <a:spcPct val="80000"/>
              </a:lnSpc>
              <a:spcBef>
                <a:spcPts val="0"/>
              </a:spcBef>
              <a:spcAft>
                <a:spcPts val="0"/>
              </a:spcAft>
              <a:buNone/>
            </a:pPr>
            <a:r>
              <a:rPr b="1" lang="es-ES"/>
              <a:t>Especialización.</a:t>
            </a:r>
            <a:r>
              <a:rPr lang="es-ES"/>
              <a:t> Asignación permanente a cada persona o unidad de una tarea específica, de forma que se haga experta en una sola función. De esta forma se logra mayor destreza en el trabajo individual, un ahorro de tiempo, por lo tanto de coste (experiencia), y una creación de nuevos puestos de trabajo.</a:t>
            </a:r>
            <a:endParaRPr/>
          </a:p>
          <a:p>
            <a:pPr indent="0" lvl="0" marL="0" rtl="0" algn="l">
              <a:lnSpc>
                <a:spcPct val="80000"/>
              </a:lnSpc>
              <a:spcBef>
                <a:spcPts val="0"/>
              </a:spcBef>
              <a:spcAft>
                <a:spcPts val="0"/>
              </a:spcAft>
              <a:buNone/>
            </a:pPr>
            <a:r>
              <a:rPr b="1" lang="es-ES"/>
              <a:t>División del trabajo.</a:t>
            </a:r>
            <a:r>
              <a:rPr lang="es-ES"/>
              <a:t> Reparto o división de las tareas en que se puede descomponer una actividad o función entre los miembros que la integran, con el fin de reducir esfuerzos y mejorar la cantidad y calidad de los resultados.</a:t>
            </a:r>
            <a:endParaRPr/>
          </a:p>
          <a:p>
            <a:pPr indent="0" lvl="0" marL="0" rtl="0" algn="l">
              <a:lnSpc>
                <a:spcPct val="80000"/>
              </a:lnSpc>
              <a:spcBef>
                <a:spcPts val="0"/>
              </a:spcBef>
              <a:spcAft>
                <a:spcPts val="0"/>
              </a:spcAft>
              <a:buNone/>
            </a:pPr>
            <a:r>
              <a:rPr b="1" lang="es-ES"/>
              <a:t>Especialización.</a:t>
            </a:r>
            <a:r>
              <a:rPr lang="es-ES"/>
              <a:t> Asignación permanente a cada persona o unidad de una tarea específica, de forma que se haga experta en una sola función. De esta forma se logra mayor destreza en el trabajo individual, un ahorro de tiempo, por lo tanto de coste (experiencia), y una creación de nuevos puestos de trabajo.</a:t>
            </a:r>
            <a:endParaRPr/>
          </a:p>
          <a:p>
            <a:pPr indent="0" lvl="0" marL="0" rtl="0" algn="l">
              <a:lnSpc>
                <a:spcPct val="80000"/>
              </a:lnSpc>
              <a:spcBef>
                <a:spcPts val="0"/>
              </a:spcBef>
              <a:spcAft>
                <a:spcPts val="0"/>
              </a:spcAft>
              <a:buNone/>
            </a:pPr>
            <a:r>
              <a:rPr lang="es-ES"/>
              <a:t>Derivados:</a:t>
            </a:r>
            <a:endParaRPr/>
          </a:p>
          <a:p>
            <a:pPr indent="0" lvl="0" marL="0" rtl="0" algn="l">
              <a:lnSpc>
                <a:spcPct val="80000"/>
              </a:lnSpc>
              <a:spcBef>
                <a:spcPts val="0"/>
              </a:spcBef>
              <a:spcAft>
                <a:spcPts val="0"/>
              </a:spcAft>
              <a:buNone/>
            </a:pPr>
            <a:r>
              <a:rPr b="1" lang="es-ES"/>
              <a:t>Funcionalización.</a:t>
            </a:r>
            <a:r>
              <a:rPr lang="es-ES"/>
              <a:t> Especialización de los elementos a los objetivos de la organización, a través de la definición de las funciones diferenciadas básicas que desarrollan la actividad económica de la empresa. El sistema (o «aspecto») de la dirección estará compuesto por un conjunto de funciones específicas.</a:t>
            </a:r>
            <a:endParaRPr/>
          </a:p>
          <a:p>
            <a:pPr indent="0" lvl="0" marL="0" rtl="0" algn="l">
              <a:lnSpc>
                <a:spcPct val="80000"/>
              </a:lnSpc>
              <a:spcBef>
                <a:spcPts val="0"/>
              </a:spcBef>
              <a:spcAft>
                <a:spcPts val="0"/>
              </a:spcAft>
              <a:buNone/>
            </a:pPr>
            <a:r>
              <a:rPr b="1" lang="es-ES"/>
              <a:t>Departamentalización.</a:t>
            </a:r>
            <a:r>
              <a:rPr lang="es-ES"/>
              <a:t> Agrupación de las tareas y de los elementos especializados en áreas orgánicas o departamentos, los cuales coordinan bajo una unidad de mando distintas relaciones de «línea» y de «</a:t>
            </a:r>
            <a:r>
              <a:rPr i="1" lang="es-ES"/>
              <a:t>staff</a:t>
            </a:r>
            <a:r>
              <a:rPr lang="es-ES"/>
              <a:t>» respecto a una misma actividad (producto, proceso, mercado, cliente o función).</a:t>
            </a:r>
            <a:endParaRPr/>
          </a:p>
          <a:p>
            <a:pPr indent="0" lvl="0" marL="0" rtl="0" algn="l">
              <a:lnSpc>
                <a:spcPct val="80000"/>
              </a:lnSpc>
              <a:spcBef>
                <a:spcPts val="0"/>
              </a:spcBef>
              <a:spcAft>
                <a:spcPts val="0"/>
              </a:spcAft>
              <a:buNone/>
            </a:pPr>
            <a:r>
              <a:rPr b="1" lang="es-ES"/>
              <a:t>Divisionalización.</a:t>
            </a:r>
            <a:r>
              <a:rPr lang="es-ES"/>
              <a:t> Agrupación de las tareas y de los elementos especializados en divisiones o unidades autónomas responsables o con poder (descentralización), de todas las funciones básicas y con objetivos propios. Aplicación horizontal de la descentralización operativa que supera los conceptos de función y de departamento.</a:t>
            </a:r>
            <a:endParaRPr/>
          </a:p>
          <a:p>
            <a:pPr indent="0" lvl="0" marL="0" rtl="0" algn="l">
              <a:lnSpc>
                <a:spcPct val="80000"/>
              </a:lnSpc>
              <a:spcBef>
                <a:spcPts val="0"/>
              </a:spcBef>
              <a:spcAft>
                <a:spcPts val="0"/>
              </a:spcAft>
              <a:buNone/>
            </a:pPr>
            <a:r>
              <a:rPr b="1" lang="es-ES"/>
              <a:t>Coordinación.</a:t>
            </a:r>
            <a:r>
              <a:rPr lang="es-ES"/>
              <a:t> Ordenación armónica de las actividades de la estructura organizativa, entre las personas y unidades de un mismo nivel jerárquico o entre distintos relacionados.</a:t>
            </a:r>
            <a:endParaRPr/>
          </a:p>
          <a:p>
            <a:pPr indent="0" lvl="0" marL="0" rtl="0" algn="l">
              <a:lnSpc>
                <a:spcPct val="80000"/>
              </a:lnSpc>
              <a:spcBef>
                <a:spcPts val="0"/>
              </a:spcBef>
              <a:spcAft>
                <a:spcPts val="0"/>
              </a:spcAft>
              <a:buNone/>
            </a:pPr>
            <a:r>
              <a:rPr b="1" lang="es-ES"/>
              <a:t>Normalización-automatismo.</a:t>
            </a:r>
            <a:r>
              <a:rPr lang="es-ES"/>
              <a:t> Reglas o normas universales o procesos programados de aplicación general para las tareas o los fenómenos repetitivos, con lo que se elimina la acción selectiva o elección del miembro de la organización.</a:t>
            </a:r>
            <a:endParaRPr/>
          </a:p>
          <a:p>
            <a:pPr indent="0" lvl="0" marL="0" rtl="0" algn="l">
              <a:lnSpc>
                <a:spcPct val="80000"/>
              </a:lnSpc>
              <a:spcBef>
                <a:spcPts val="0"/>
              </a:spcBef>
              <a:spcAft>
                <a:spcPts val="0"/>
              </a:spcAft>
              <a:buNone/>
            </a:pPr>
            <a:r>
              <a:rPr b="1" lang="es-ES"/>
              <a:t>Fuente:</a:t>
            </a:r>
            <a:r>
              <a:rPr lang="es-ES"/>
              <a:t> </a:t>
            </a:r>
            <a:r>
              <a:rPr i="1" lang="es-ES"/>
              <a:t>Bueno (2007)</a:t>
            </a:r>
            <a:endParaRPr/>
          </a:p>
          <a:p>
            <a:pPr indent="0" lvl="0" marL="0" rtl="0" algn="l">
              <a:lnSpc>
                <a:spcPct val="80000"/>
              </a:lnSpc>
              <a:spcBef>
                <a:spcPts val="0"/>
              </a:spcBef>
              <a:spcAft>
                <a:spcPts val="0"/>
              </a:spcAft>
              <a:buNone/>
            </a:pPr>
            <a:r>
              <a:rPr b="0" i="0" lang="es-ES">
                <a:solidFill>
                  <a:schemeClr val="dk1"/>
                </a:solidFill>
                <a:latin typeface="Calibri"/>
                <a:ea typeface="Calibri"/>
                <a:cs typeface="Calibri"/>
                <a:sym typeface="Calibri"/>
              </a:rPr>
              <a:t>3.  PRINCIPIOS DE DISEÑO DEL EQUILIBRIO</a:t>
            </a:r>
            <a:endParaRPr/>
          </a:p>
          <a:p>
            <a:pPr indent="0" lvl="0" marL="0" rtl="0" algn="l">
              <a:lnSpc>
                <a:spcPct val="80000"/>
              </a:lnSpc>
              <a:spcBef>
                <a:spcPts val="0"/>
              </a:spcBef>
              <a:spcAft>
                <a:spcPts val="0"/>
              </a:spcAft>
              <a:buNone/>
            </a:pPr>
            <a:r>
              <a:rPr lang="es-ES"/>
              <a:t>Básicos:</a:t>
            </a:r>
            <a:endParaRPr/>
          </a:p>
          <a:p>
            <a:pPr indent="0" lvl="0" marL="0" rtl="0" algn="l">
              <a:lnSpc>
                <a:spcPct val="80000"/>
              </a:lnSpc>
              <a:spcBef>
                <a:spcPts val="0"/>
              </a:spcBef>
              <a:spcAft>
                <a:spcPts val="0"/>
              </a:spcAft>
              <a:buNone/>
            </a:pPr>
            <a:r>
              <a:rPr b="1" lang="es-ES"/>
              <a:t>Motivación. </a:t>
            </a:r>
            <a:r>
              <a:rPr lang="es-ES"/>
              <a:t>Actitud personal que se refiere a los impulsos, deseos, necesidades y aspiraciones que justifican determinados esfuerzos o actuaciones. La motivación es el impulso y esfuerzo para satisfacer una meta. La satisfacción es el resultado ya experimentado.</a:t>
            </a:r>
            <a:endParaRPr/>
          </a:p>
          <a:p>
            <a:pPr indent="0" lvl="0" marL="0" rtl="0" algn="l">
              <a:lnSpc>
                <a:spcPct val="80000"/>
              </a:lnSpc>
              <a:spcBef>
                <a:spcPts val="0"/>
              </a:spcBef>
              <a:spcAft>
                <a:spcPts val="0"/>
              </a:spcAft>
              <a:buNone/>
            </a:pPr>
            <a:r>
              <a:rPr b="1" lang="es-ES"/>
              <a:t>Participación.</a:t>
            </a:r>
            <a:r>
              <a:rPr lang="es-ES"/>
              <a:t> Grado de contribución y de compromiso en las tareas y en las decisiones que se tienen que desarrollar en la organización.</a:t>
            </a:r>
            <a:endParaRPr/>
          </a:p>
          <a:p>
            <a:pPr indent="0" lvl="0" marL="0" rtl="0" algn="l">
              <a:lnSpc>
                <a:spcPct val="80000"/>
              </a:lnSpc>
              <a:spcBef>
                <a:spcPts val="0"/>
              </a:spcBef>
              <a:spcAft>
                <a:spcPts val="0"/>
              </a:spcAft>
              <a:buNone/>
            </a:pPr>
            <a:r>
              <a:rPr lang="es-ES"/>
              <a:t>Derivados:</a:t>
            </a:r>
            <a:endParaRPr/>
          </a:p>
          <a:p>
            <a:pPr indent="0" lvl="0" marL="0" rtl="0" algn="l">
              <a:lnSpc>
                <a:spcPct val="80000"/>
              </a:lnSpc>
              <a:spcBef>
                <a:spcPts val="0"/>
              </a:spcBef>
              <a:spcAft>
                <a:spcPts val="0"/>
              </a:spcAft>
              <a:buNone/>
            </a:pPr>
            <a:r>
              <a:rPr b="1" lang="es-ES"/>
              <a:t>Información.</a:t>
            </a:r>
            <a:r>
              <a:rPr lang="es-ES"/>
              <a:t> Flujo de datos de orientación conocida o hacia un usuario concreto de la organización.</a:t>
            </a:r>
            <a:endParaRPr/>
          </a:p>
          <a:p>
            <a:pPr indent="0" lvl="0" marL="0" rtl="0" algn="l">
              <a:lnSpc>
                <a:spcPct val="80000"/>
              </a:lnSpc>
              <a:spcBef>
                <a:spcPts val="0"/>
              </a:spcBef>
              <a:spcAft>
                <a:spcPts val="0"/>
              </a:spcAft>
              <a:buNone/>
            </a:pPr>
            <a:r>
              <a:rPr b="1" lang="es-ES"/>
              <a:t>Comunicación.</a:t>
            </a:r>
            <a:r>
              <a:rPr lang="es-ES"/>
              <a:t> Relación informativa entre dos elementos o personas de la organización en la que existe una realimentación o capacidad de intercambio de información.</a:t>
            </a:r>
            <a:endParaRPr/>
          </a:p>
          <a:p>
            <a:pPr indent="0" lvl="0" marL="0" rtl="0" algn="l">
              <a:lnSpc>
                <a:spcPct val="80000"/>
              </a:lnSpc>
              <a:spcBef>
                <a:spcPts val="0"/>
              </a:spcBef>
              <a:spcAft>
                <a:spcPts val="0"/>
              </a:spcAft>
              <a:buNone/>
            </a:pPr>
            <a:r>
              <a:rPr b="1" lang="es-ES"/>
              <a:t>Dirección por objetivos.</a:t>
            </a:r>
            <a:r>
              <a:rPr lang="es-ES"/>
              <a:t> Orientación de las personas y de las unidades organizativas hacia los objetivos o metas, de forma que conozcan lo que tienen que realizar en un determinado periodo de tiempo. Realización que servirá para valorar su actuación, influyendo en la remuneración y promoción de las personas participantes.</a:t>
            </a:r>
            <a:endParaRPr/>
          </a:p>
          <a:p>
            <a:pPr indent="0" lvl="0" marL="0" rtl="0" algn="l">
              <a:lnSpc>
                <a:spcPct val="80000"/>
              </a:lnSpc>
              <a:spcBef>
                <a:spcPts val="0"/>
              </a:spcBef>
              <a:spcAft>
                <a:spcPts val="0"/>
              </a:spcAft>
              <a:buNone/>
            </a:pPr>
            <a:r>
              <a:rPr b="1" lang="es-ES"/>
              <a:t>Trabajo en grupo.</a:t>
            </a:r>
            <a:r>
              <a:rPr lang="es-ES"/>
              <a:t> Forma de organizar y de motivar a las personas para desarrollar las tareas y elaborar las decisiones a través de la actuación en grupo o del trabajo en equipo.</a:t>
            </a:r>
            <a:endParaRPr/>
          </a:p>
          <a:p>
            <a:pPr indent="0" lvl="0" marL="0" rtl="0" algn="l">
              <a:lnSpc>
                <a:spcPct val="80000"/>
              </a:lnSpc>
              <a:spcBef>
                <a:spcPts val="0"/>
              </a:spcBef>
              <a:spcAft>
                <a:spcPts val="0"/>
              </a:spcAft>
              <a:buNone/>
            </a:pPr>
            <a:r>
              <a:rPr b="1" lang="es-ES"/>
              <a:t>Fuente:</a:t>
            </a:r>
            <a:r>
              <a:rPr lang="es-ES"/>
              <a:t> </a:t>
            </a:r>
            <a:r>
              <a:rPr i="1" lang="es-ES"/>
              <a:t>Bueno (2007)</a:t>
            </a:r>
            <a:endParaRPr/>
          </a:p>
          <a:p>
            <a:pPr indent="0" lvl="0" marL="0" rtl="0" algn="l">
              <a:lnSpc>
                <a:spcPct val="80000"/>
              </a:lnSpc>
              <a:spcBef>
                <a:spcPts val="0"/>
              </a:spcBef>
              <a:spcAft>
                <a:spcPts val="0"/>
              </a:spcAft>
              <a:buNone/>
            </a:pPr>
            <a:r>
              <a:t/>
            </a:r>
            <a:endParaRPr sz="480"/>
          </a:p>
        </p:txBody>
      </p:sp>
      <p:sp>
        <p:nvSpPr>
          <p:cNvPr id="285" name="Google Shape;285;p7: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f34d29971_0_18:notes"/>
          <p:cNvSpPr txBox="1"/>
          <p:nvPr>
            <p:ph idx="1" type="body"/>
          </p:nvPr>
        </p:nvSpPr>
        <p:spPr>
          <a:xfrm>
            <a:off x="946573" y="4861435"/>
            <a:ext cx="52062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08" name="Google Shape;308;g6f34d29971_0_18:notes"/>
          <p:cNvSpPr/>
          <p:nvPr>
            <p:ph idx="2" type="sldImg"/>
          </p:nvPr>
        </p:nvSpPr>
        <p:spPr>
          <a:xfrm>
            <a:off x="1183217" y="767595"/>
            <a:ext cx="4732800" cy="3837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f34d29971_0_34:notes"/>
          <p:cNvSpPr txBox="1"/>
          <p:nvPr>
            <p:ph idx="1" type="body"/>
          </p:nvPr>
        </p:nvSpPr>
        <p:spPr>
          <a:xfrm>
            <a:off x="946573" y="4861435"/>
            <a:ext cx="52062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25" name="Google Shape;325;g6f34d29971_0_34:notes"/>
          <p:cNvSpPr/>
          <p:nvPr>
            <p:ph idx="2" type="sldImg"/>
          </p:nvPr>
        </p:nvSpPr>
        <p:spPr>
          <a:xfrm>
            <a:off x="1183217" y="767595"/>
            <a:ext cx="4732800" cy="3837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3" name="Shape 23"/>
        <p:cNvGrpSpPr/>
        <p:nvPr/>
      </p:nvGrpSpPr>
      <p:grpSpPr>
        <a:xfrm>
          <a:off x="0" y="0"/>
          <a:ext cx="0" cy="0"/>
          <a:chOff x="0" y="0"/>
          <a:chExt cx="0" cy="0"/>
        </a:xfrm>
      </p:grpSpPr>
      <p:sp>
        <p:nvSpPr>
          <p:cNvPr id="24" name="Google Shape;24;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26" name="Google Shape;26;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6" name="Shape 76"/>
        <p:cNvGrpSpPr/>
        <p:nvPr/>
      </p:nvGrpSpPr>
      <p:grpSpPr>
        <a:xfrm>
          <a:off x="0" y="0"/>
          <a:ext cx="0" cy="0"/>
          <a:chOff x="0" y="0"/>
          <a:chExt cx="0" cy="0"/>
        </a:xfrm>
      </p:grpSpPr>
      <p:sp>
        <p:nvSpPr>
          <p:cNvPr id="77" name="Google Shape;77;p11"/>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1"/>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79" name="Google Shape;79;p11"/>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80" name="Google Shape;80;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3" name="Shape 83"/>
        <p:cNvGrpSpPr/>
        <p:nvPr/>
      </p:nvGrpSpPr>
      <p:grpSpPr>
        <a:xfrm>
          <a:off x="0" y="0"/>
          <a:ext cx="0" cy="0"/>
          <a:chOff x="0" y="0"/>
          <a:chExt cx="0" cy="0"/>
        </a:xfrm>
      </p:grpSpPr>
      <p:sp>
        <p:nvSpPr>
          <p:cNvPr id="84" name="Google Shape;84;p1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6" name="Google Shape;86;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13"/>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3"/>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92" name="Google Shape;92;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1">
  <p:cSld name="Título y objetos">
    <p:spTree>
      <p:nvGrpSpPr>
        <p:cNvPr id="95" name="Shape 95"/>
        <p:cNvGrpSpPr/>
        <p:nvPr/>
      </p:nvGrpSpPr>
      <p:grpSpPr>
        <a:xfrm>
          <a:off x="0" y="0"/>
          <a:ext cx="0" cy="0"/>
          <a:chOff x="0" y="0"/>
          <a:chExt cx="0" cy="0"/>
        </a:xfrm>
      </p:grpSpPr>
      <p:sp>
        <p:nvSpPr>
          <p:cNvPr id="96" name="Google Shape;96;p14"/>
          <p:cNvSpPr/>
          <p:nvPr/>
        </p:nvSpPr>
        <p:spPr>
          <a:xfrm>
            <a:off x="0" y="0"/>
            <a:ext cx="9144000" cy="1016100"/>
          </a:xfrm>
          <a:prstGeom prst="rect">
            <a:avLst/>
          </a:prstGeom>
          <a:solidFill>
            <a:srgbClr val="4040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Imagen 4" id="97" name="Google Shape;97;p14"/>
          <p:cNvPicPr preferRelativeResize="0"/>
          <p:nvPr/>
        </p:nvPicPr>
        <p:blipFill rotWithShape="1">
          <a:blip r:embed="rId2">
            <a:alphaModFix/>
          </a:blip>
          <a:srcRect b="0" l="0" r="0" t="0"/>
          <a:stretch/>
        </p:blipFill>
        <p:spPr>
          <a:xfrm>
            <a:off x="149225" y="114300"/>
            <a:ext cx="2068515" cy="690563"/>
          </a:xfrm>
          <a:prstGeom prst="rect">
            <a:avLst/>
          </a:prstGeom>
          <a:noFill/>
          <a:ln>
            <a:noFill/>
          </a:ln>
        </p:spPr>
      </p:pic>
      <p:cxnSp>
        <p:nvCxnSpPr>
          <p:cNvPr id="98" name="Google Shape;98;p14"/>
          <p:cNvCxnSpPr/>
          <p:nvPr/>
        </p:nvCxnSpPr>
        <p:spPr>
          <a:xfrm>
            <a:off x="-1" y="1014412"/>
            <a:ext cx="9144000" cy="1500"/>
          </a:xfrm>
          <a:prstGeom prst="straightConnector1">
            <a:avLst/>
          </a:prstGeom>
          <a:noFill/>
          <a:ln cap="flat" cmpd="sng" w="9525">
            <a:solidFill>
              <a:srgbClr val="D7D7D7"/>
            </a:solidFill>
            <a:prstDash val="solid"/>
            <a:round/>
            <a:headEnd len="sm" w="sm" type="none"/>
            <a:tailEnd len="sm" w="sm" type="none"/>
          </a:ln>
        </p:spPr>
      </p:cxnSp>
      <p:sp>
        <p:nvSpPr>
          <p:cNvPr id="99" name="Google Shape;99;p14"/>
          <p:cNvSpPr txBox="1"/>
          <p:nvPr>
            <p:ph type="title"/>
          </p:nvPr>
        </p:nvSpPr>
        <p:spPr>
          <a:xfrm>
            <a:off x="444500" y="1216025"/>
            <a:ext cx="8229600" cy="403200"/>
          </a:xfrm>
          <a:prstGeom prst="rect">
            <a:avLst/>
          </a:prstGeom>
          <a:noFill/>
          <a:ln>
            <a:noFill/>
          </a:ln>
        </p:spPr>
        <p:txBody>
          <a:bodyPr anchorCtr="0" anchor="ctr" bIns="45700" lIns="45700" spcFirstLastPara="1" rIns="45700" wrap="square" tIns="45700">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00" name="Google Shape;100;p14"/>
          <p:cNvSpPr txBox="1"/>
          <p:nvPr>
            <p:ph idx="1" type="body"/>
          </p:nvPr>
        </p:nvSpPr>
        <p:spPr>
          <a:xfrm>
            <a:off x="457200" y="2066925"/>
            <a:ext cx="8229600" cy="4059300"/>
          </a:xfrm>
          <a:prstGeom prst="rect">
            <a:avLst/>
          </a:prstGeom>
          <a:noFill/>
          <a:ln>
            <a:noFill/>
          </a:ln>
        </p:spPr>
        <p:txBody>
          <a:bodyPr anchorCtr="0" anchor="t" bIns="45700" lIns="45700" spcFirstLastPara="1" rIns="45700" wrap="square" tIns="45700">
            <a:noAutofit/>
          </a:bodyPr>
          <a:lstStyle>
            <a:lvl1pPr indent="-381000" lvl="0" marL="4572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1pPr>
            <a:lvl2pPr indent="-381000" lvl="1" marL="9144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2pPr>
            <a:lvl3pPr indent="-381000" lvl="2" marL="13716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3pPr>
            <a:lvl4pPr indent="-381000" lvl="3" marL="18288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4pPr>
            <a:lvl5pPr indent="-381000" lvl="4" marL="22860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1" name="Google Shape;101;p14"/>
          <p:cNvSpPr txBox="1"/>
          <p:nvPr>
            <p:ph idx="12" type="sldNum"/>
          </p:nvPr>
        </p:nvSpPr>
        <p:spPr>
          <a:xfrm>
            <a:off x="8422823" y="6404294"/>
            <a:ext cx="2640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sz="900">
              <a:latin typeface="Arial"/>
              <a:ea typeface="Arial"/>
              <a:cs typeface="Arial"/>
              <a:sym typeface="Arial"/>
            </a:endParaRPr>
          </a:p>
        </p:txBody>
      </p:sp>
      <p:pic>
        <p:nvPicPr>
          <p:cNvPr id="102" name="Google Shape;102;p14"/>
          <p:cNvPicPr preferRelativeResize="0"/>
          <p:nvPr/>
        </p:nvPicPr>
        <p:blipFill>
          <a:blip r:embed="rId3">
            <a:alphaModFix/>
          </a:blip>
          <a:stretch>
            <a:fillRect/>
          </a:stretch>
        </p:blipFill>
        <p:spPr>
          <a:xfrm>
            <a:off x="5262125" y="202506"/>
            <a:ext cx="3592874" cy="610975"/>
          </a:xfrm>
          <a:prstGeom prst="rect">
            <a:avLst/>
          </a:prstGeom>
          <a:noFill/>
          <a:ln>
            <a:noFill/>
          </a:ln>
        </p:spPr>
      </p:pic>
      <p:sp>
        <p:nvSpPr>
          <p:cNvPr id="103" name="Google Shape;103;p14"/>
          <p:cNvSpPr/>
          <p:nvPr/>
        </p:nvSpPr>
        <p:spPr>
          <a:xfrm>
            <a:off x="125" y="6486000"/>
            <a:ext cx="9144000" cy="430500"/>
          </a:xfrm>
          <a:prstGeom prst="rect">
            <a:avLst/>
          </a:prstGeom>
          <a:solidFill>
            <a:srgbClr val="B52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itle">
  <p:cSld name="TITLE">
    <p:bg>
      <p:bgPr>
        <a:solidFill>
          <a:srgbClr val="FFFFFF"/>
        </a:solidFill>
      </p:bgPr>
    </p:bg>
    <p:spTree>
      <p:nvGrpSpPr>
        <p:cNvPr id="108" name="Shape 108"/>
        <p:cNvGrpSpPr/>
        <p:nvPr/>
      </p:nvGrpSpPr>
      <p:grpSpPr>
        <a:xfrm>
          <a:off x="0" y="0"/>
          <a:ext cx="0" cy="0"/>
          <a:chOff x="0" y="0"/>
          <a:chExt cx="0" cy="0"/>
        </a:xfrm>
      </p:grpSpPr>
      <p:sp>
        <p:nvSpPr>
          <p:cNvPr id="109" name="Google Shape;109;p16"/>
          <p:cNvSpPr txBox="1"/>
          <p:nvPr>
            <p:ph idx="12" type="sldNum"/>
          </p:nvPr>
        </p:nvSpPr>
        <p:spPr>
          <a:xfrm>
            <a:off x="8422859" y="6404312"/>
            <a:ext cx="263943" cy="269201"/>
          </a:xfrm>
          <a:prstGeom prst="rect">
            <a:avLst/>
          </a:prstGeom>
          <a:noFill/>
          <a:ln>
            <a:noFill/>
          </a:ln>
        </p:spPr>
        <p:txBody>
          <a:bodyPr anchorCtr="0" anchor="ctr" bIns="45675" lIns="45675" spcFirstLastPara="1" rIns="45675" wrap="square" tIns="45675">
            <a:noAutofit/>
          </a:bodyPr>
          <a:lstStyle>
            <a:lvl1pPr indent="0" lvl="0" marL="0" algn="r">
              <a:spcBef>
                <a:spcPts val="0"/>
              </a:spcBef>
              <a:spcAft>
                <a:spcPts val="0"/>
              </a:spcAft>
              <a:buNone/>
              <a:defRPr sz="1200">
                <a:solidFill>
                  <a:srgbClr val="888888"/>
                </a:solidFill>
              </a:defRPr>
            </a:lvl1pPr>
            <a:lvl2pPr indent="0" lvl="1" marL="0" algn="r">
              <a:spcBef>
                <a:spcPts val="0"/>
              </a:spcBef>
              <a:spcAft>
                <a:spcPts val="0"/>
              </a:spcAft>
              <a:buNone/>
              <a:defRPr sz="1200">
                <a:solidFill>
                  <a:srgbClr val="888888"/>
                </a:solidFill>
              </a:defRPr>
            </a:lvl2pPr>
            <a:lvl3pPr indent="0" lvl="2" marL="0" algn="r">
              <a:spcBef>
                <a:spcPts val="0"/>
              </a:spcBef>
              <a:spcAft>
                <a:spcPts val="0"/>
              </a:spcAft>
              <a:buNone/>
              <a:defRPr sz="1200">
                <a:solidFill>
                  <a:srgbClr val="888888"/>
                </a:solidFill>
              </a:defRPr>
            </a:lvl3pPr>
            <a:lvl4pPr indent="0" lvl="3" marL="0" algn="r">
              <a:spcBef>
                <a:spcPts val="0"/>
              </a:spcBef>
              <a:spcAft>
                <a:spcPts val="0"/>
              </a:spcAft>
              <a:buNone/>
              <a:defRPr sz="1200">
                <a:solidFill>
                  <a:srgbClr val="888888"/>
                </a:solidFill>
              </a:defRPr>
            </a:lvl4pPr>
            <a:lvl5pPr indent="0" lvl="4" marL="0" algn="r">
              <a:spcBef>
                <a:spcPts val="0"/>
              </a:spcBef>
              <a:spcAft>
                <a:spcPts val="0"/>
              </a:spcAft>
              <a:buNone/>
              <a:defRPr sz="1200">
                <a:solidFill>
                  <a:srgbClr val="888888"/>
                </a:solidFill>
              </a:defRPr>
            </a:lvl5pPr>
            <a:lvl6pPr indent="0" lvl="5" marL="0" algn="r">
              <a:spcBef>
                <a:spcPts val="0"/>
              </a:spcBef>
              <a:spcAft>
                <a:spcPts val="0"/>
              </a:spcAft>
              <a:buNone/>
              <a:defRPr sz="1200">
                <a:solidFill>
                  <a:srgbClr val="888888"/>
                </a:solidFill>
              </a:defRPr>
            </a:lvl6pPr>
            <a:lvl7pPr indent="0" lvl="6" marL="0" algn="r">
              <a:spcBef>
                <a:spcPts val="0"/>
              </a:spcBef>
              <a:spcAft>
                <a:spcPts val="0"/>
              </a:spcAft>
              <a:buNone/>
              <a:defRPr sz="1200">
                <a:solidFill>
                  <a:srgbClr val="888888"/>
                </a:solidFill>
              </a:defRPr>
            </a:lvl7pPr>
            <a:lvl8pPr indent="0" lvl="7" marL="0" algn="r">
              <a:spcBef>
                <a:spcPts val="0"/>
              </a:spcBef>
              <a:spcAft>
                <a:spcPts val="0"/>
              </a:spcAft>
              <a:buNone/>
              <a:defRPr sz="1200">
                <a:solidFill>
                  <a:srgbClr val="888888"/>
                </a:solidFill>
              </a:defRPr>
            </a:lvl8pPr>
            <a:lvl9pPr indent="0" lvl="8" marL="0" algn="r">
              <a:spcBef>
                <a:spcPts val="0"/>
              </a:spcBef>
              <a:spcAft>
                <a:spcPts val="0"/>
              </a:spcAft>
              <a:buNone/>
              <a:defRPr sz="1200">
                <a:solidFill>
                  <a:srgbClr val="888888"/>
                </a:solidFill>
              </a:defRPr>
            </a:lvl9pPr>
          </a:lstStyle>
          <a:p>
            <a:pPr indent="0" lvl="0" marL="0" rtl="0" algn="r">
              <a:spcBef>
                <a:spcPts val="0"/>
              </a:spcBef>
              <a:spcAft>
                <a:spcPts val="0"/>
              </a:spcAft>
              <a:buNone/>
            </a:pPr>
            <a:fld id="{00000000-1234-1234-1234-123412341234}" type="slidenum">
              <a:rPr lang="es-ES"/>
              <a:t>‹#›</a:t>
            </a:fld>
            <a:endParaRPr>
              <a:latin typeface="Calibri"/>
              <a:ea typeface="Calibri"/>
              <a:cs typeface="Calibri"/>
              <a:sym typeface="Calibri"/>
            </a:endParaRPr>
          </a:p>
        </p:txBody>
      </p:sp>
      <p:pic>
        <p:nvPicPr>
          <p:cNvPr descr="Google Shape;27;p4" id="110" name="Google Shape;110;p16"/>
          <p:cNvPicPr preferRelativeResize="0"/>
          <p:nvPr/>
        </p:nvPicPr>
        <p:blipFill rotWithShape="1">
          <a:blip r:embed="rId2">
            <a:alphaModFix/>
          </a:blip>
          <a:srcRect b="0" l="0" r="0" t="0"/>
          <a:stretch/>
        </p:blipFill>
        <p:spPr>
          <a:xfrm>
            <a:off x="7378700" y="25400"/>
            <a:ext cx="1562100" cy="568595"/>
          </a:xfrm>
          <a:prstGeom prst="rect">
            <a:avLst/>
          </a:prstGeom>
          <a:noFill/>
          <a:ln>
            <a:noFill/>
          </a:ln>
        </p:spPr>
      </p:pic>
      <p:sp>
        <p:nvSpPr>
          <p:cNvPr id="111" name="Google Shape;111;p16"/>
          <p:cNvSpPr/>
          <p:nvPr/>
        </p:nvSpPr>
        <p:spPr>
          <a:xfrm>
            <a:off x="0" y="0"/>
            <a:ext cx="9144000" cy="804900"/>
          </a:xfrm>
          <a:prstGeom prst="rect">
            <a:avLst/>
          </a:prstGeom>
          <a:solidFill>
            <a:srgbClr val="4040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Imagen 4" id="112" name="Google Shape;112;p16"/>
          <p:cNvPicPr preferRelativeResize="0"/>
          <p:nvPr/>
        </p:nvPicPr>
        <p:blipFill rotWithShape="1">
          <a:blip r:embed="rId3">
            <a:alphaModFix/>
          </a:blip>
          <a:srcRect b="0" l="0" r="0" t="0"/>
          <a:stretch/>
        </p:blipFill>
        <p:spPr>
          <a:xfrm>
            <a:off x="149225" y="38100"/>
            <a:ext cx="2068515" cy="690563"/>
          </a:xfrm>
          <a:prstGeom prst="rect">
            <a:avLst/>
          </a:prstGeom>
          <a:noFill/>
          <a:ln>
            <a:noFill/>
          </a:ln>
        </p:spPr>
      </p:pic>
      <p:pic>
        <p:nvPicPr>
          <p:cNvPr id="113" name="Google Shape;113;p16"/>
          <p:cNvPicPr preferRelativeResize="0"/>
          <p:nvPr/>
        </p:nvPicPr>
        <p:blipFill>
          <a:blip r:embed="rId4">
            <a:alphaModFix/>
          </a:blip>
          <a:stretch>
            <a:fillRect/>
          </a:stretch>
        </p:blipFill>
        <p:spPr>
          <a:xfrm>
            <a:off x="5338325" y="126306"/>
            <a:ext cx="3592874" cy="610975"/>
          </a:xfrm>
          <a:prstGeom prst="rect">
            <a:avLst/>
          </a:prstGeom>
          <a:noFill/>
          <a:ln>
            <a:noFill/>
          </a:ln>
        </p:spPr>
      </p:pic>
      <p:sp>
        <p:nvSpPr>
          <p:cNvPr id="114" name="Google Shape;114;p16"/>
          <p:cNvSpPr/>
          <p:nvPr/>
        </p:nvSpPr>
        <p:spPr>
          <a:xfrm>
            <a:off x="125" y="6486000"/>
            <a:ext cx="9144000" cy="430500"/>
          </a:xfrm>
          <a:prstGeom prst="rect">
            <a:avLst/>
          </a:prstGeom>
          <a:solidFill>
            <a:srgbClr val="B52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5" name="Shape 115"/>
        <p:cNvGrpSpPr/>
        <p:nvPr/>
      </p:nvGrpSpPr>
      <p:grpSpPr>
        <a:xfrm>
          <a:off x="0" y="0"/>
          <a:ext cx="0" cy="0"/>
          <a:chOff x="0" y="0"/>
          <a:chExt cx="0" cy="0"/>
        </a:xfrm>
      </p:grpSpPr>
      <p:sp>
        <p:nvSpPr>
          <p:cNvPr id="116" name="Google Shape;116;p17"/>
          <p:cNvSpPr txBox="1"/>
          <p:nvPr>
            <p:ph type="title"/>
          </p:nvPr>
        </p:nvSpPr>
        <p:spPr>
          <a:xfrm>
            <a:off x="457200" y="92074"/>
            <a:ext cx="8229600" cy="1508127"/>
          </a:xfrm>
          <a:prstGeom prst="rect">
            <a:avLst/>
          </a:prstGeom>
          <a:noFill/>
          <a:ln>
            <a:noFill/>
          </a:ln>
        </p:spPr>
        <p:txBody>
          <a:bodyPr anchorCtr="0" anchor="ctr" bIns="45675" lIns="45675" spcFirstLastPara="1" rIns="45675" wrap="square" tIns="45675">
            <a:no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7" name="Google Shape;117;p17"/>
          <p:cNvSpPr txBox="1"/>
          <p:nvPr>
            <p:ph idx="1" type="body"/>
          </p:nvPr>
        </p:nvSpPr>
        <p:spPr>
          <a:xfrm>
            <a:off x="457200" y="1600200"/>
            <a:ext cx="8229600" cy="5257800"/>
          </a:xfrm>
          <a:prstGeom prst="rect">
            <a:avLst/>
          </a:prstGeom>
          <a:noFill/>
          <a:ln>
            <a:noFill/>
          </a:ln>
        </p:spPr>
        <p:txBody>
          <a:bodyPr anchorCtr="0" anchor="t" bIns="45675" lIns="45675" spcFirstLastPara="1" rIns="45675" wrap="square" tIns="45675">
            <a:noAutofit/>
          </a:bodyPr>
          <a:lstStyle>
            <a:lvl1pPr indent="-361950" lvl="0" marL="457200" algn="l">
              <a:lnSpc>
                <a:spcPct val="90000"/>
              </a:lnSpc>
              <a:spcBef>
                <a:spcPts val="700"/>
              </a:spcBef>
              <a:spcAft>
                <a:spcPts val="0"/>
              </a:spcAft>
              <a:buSzPts val="2100"/>
              <a:buChar char="•"/>
              <a:defRPr/>
            </a:lvl1pPr>
            <a:lvl2pPr indent="-361950" lvl="1" marL="914400" algn="l">
              <a:lnSpc>
                <a:spcPct val="90000"/>
              </a:lnSpc>
              <a:spcBef>
                <a:spcPts val="700"/>
              </a:spcBef>
              <a:spcAft>
                <a:spcPts val="0"/>
              </a:spcAft>
              <a:buSzPts val="2100"/>
              <a:buChar char="•"/>
              <a:defRPr/>
            </a:lvl2pPr>
            <a:lvl3pPr indent="-361950" lvl="2" marL="1371600" algn="l">
              <a:lnSpc>
                <a:spcPct val="90000"/>
              </a:lnSpc>
              <a:spcBef>
                <a:spcPts val="700"/>
              </a:spcBef>
              <a:spcAft>
                <a:spcPts val="0"/>
              </a:spcAft>
              <a:buSzPts val="2100"/>
              <a:buChar char="•"/>
              <a:defRPr/>
            </a:lvl3pPr>
            <a:lvl4pPr indent="-361950" lvl="3" marL="1828800" algn="l">
              <a:lnSpc>
                <a:spcPct val="90000"/>
              </a:lnSpc>
              <a:spcBef>
                <a:spcPts val="700"/>
              </a:spcBef>
              <a:spcAft>
                <a:spcPts val="0"/>
              </a:spcAft>
              <a:buSzPts val="2100"/>
              <a:buChar char="•"/>
              <a:defRPr/>
            </a:lvl4pPr>
            <a:lvl5pPr indent="-361950" lvl="4" marL="2286000" algn="l">
              <a:lnSpc>
                <a:spcPct val="90000"/>
              </a:lnSpc>
              <a:spcBef>
                <a:spcPts val="700"/>
              </a:spcBef>
              <a:spcAft>
                <a:spcPts val="0"/>
              </a:spcAft>
              <a:buSzPts val="2100"/>
              <a:buChar char="•"/>
              <a:defRPr/>
            </a:lvl5pPr>
            <a:lvl6pPr indent="-361950" lvl="5" marL="2743200" algn="l">
              <a:lnSpc>
                <a:spcPct val="90000"/>
              </a:lnSpc>
              <a:spcBef>
                <a:spcPts val="700"/>
              </a:spcBef>
              <a:spcAft>
                <a:spcPts val="0"/>
              </a:spcAft>
              <a:buSzPts val="2100"/>
              <a:buChar char="•"/>
              <a:defRPr/>
            </a:lvl6pPr>
            <a:lvl7pPr indent="-361950" lvl="6" marL="3200400" algn="l">
              <a:lnSpc>
                <a:spcPct val="90000"/>
              </a:lnSpc>
              <a:spcBef>
                <a:spcPts val="700"/>
              </a:spcBef>
              <a:spcAft>
                <a:spcPts val="0"/>
              </a:spcAft>
              <a:buSzPts val="2100"/>
              <a:buChar char="•"/>
              <a:defRPr/>
            </a:lvl7pPr>
            <a:lvl8pPr indent="-361950" lvl="7" marL="3657600" algn="l">
              <a:lnSpc>
                <a:spcPct val="90000"/>
              </a:lnSpc>
              <a:spcBef>
                <a:spcPts val="700"/>
              </a:spcBef>
              <a:spcAft>
                <a:spcPts val="0"/>
              </a:spcAft>
              <a:buSzPts val="2100"/>
              <a:buChar char="•"/>
              <a:defRPr/>
            </a:lvl8pPr>
            <a:lvl9pPr indent="-361950" lvl="8" marL="4114800" algn="l">
              <a:lnSpc>
                <a:spcPct val="90000"/>
              </a:lnSpc>
              <a:spcBef>
                <a:spcPts val="700"/>
              </a:spcBef>
              <a:spcAft>
                <a:spcPts val="0"/>
              </a:spcAft>
              <a:buSzPts val="2100"/>
              <a:buChar char="•"/>
              <a:defRPr/>
            </a:lvl9pPr>
          </a:lstStyle>
          <a:p/>
        </p:txBody>
      </p:sp>
      <p:sp>
        <p:nvSpPr>
          <p:cNvPr id="118" name="Google Shape;118;p1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9" name="Google Shape;119;p1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0" name="Google Shape;120;p17"/>
          <p:cNvSpPr txBox="1"/>
          <p:nvPr>
            <p:ph idx="12" type="sldNum"/>
          </p:nvPr>
        </p:nvSpPr>
        <p:spPr>
          <a:xfrm>
            <a:off x="8291372" y="6429713"/>
            <a:ext cx="223982" cy="218401"/>
          </a:xfrm>
          <a:prstGeom prst="rect">
            <a:avLst/>
          </a:prstGeom>
          <a:noFill/>
          <a:ln>
            <a:noFill/>
          </a:ln>
        </p:spPr>
        <p:txBody>
          <a:bodyPr anchorCtr="0" anchor="ctr" bIns="45675" lIns="45675" spcFirstLastPara="1" rIns="45675" wrap="square" tIns="45675">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tx">
  <p:cSld name="TITLE_AND_BODY">
    <p:bg>
      <p:bgPr>
        <a:solidFill>
          <a:srgbClr val="FFFFFF"/>
        </a:solidFill>
      </p:bgPr>
    </p:bg>
    <p:spTree>
      <p:nvGrpSpPr>
        <p:cNvPr id="121" name="Shape 121"/>
        <p:cNvGrpSpPr/>
        <p:nvPr/>
      </p:nvGrpSpPr>
      <p:grpSpPr>
        <a:xfrm>
          <a:off x="0" y="0"/>
          <a:ext cx="0" cy="0"/>
          <a:chOff x="0" y="0"/>
          <a:chExt cx="0" cy="0"/>
        </a:xfrm>
      </p:grpSpPr>
      <p:pic>
        <p:nvPicPr>
          <p:cNvPr descr="Google Shape;28;p4" id="122" name="Google Shape;122;p18"/>
          <p:cNvPicPr preferRelativeResize="0"/>
          <p:nvPr/>
        </p:nvPicPr>
        <p:blipFill rotWithShape="1">
          <a:blip r:embed="rId2">
            <a:alphaModFix/>
          </a:blip>
          <a:srcRect b="0" l="0" r="0" t="0"/>
          <a:stretch/>
        </p:blipFill>
        <p:spPr>
          <a:xfrm>
            <a:off x="7880350" y="3886200"/>
            <a:ext cx="1263650" cy="2281241"/>
          </a:xfrm>
          <a:prstGeom prst="rect">
            <a:avLst/>
          </a:prstGeom>
          <a:noFill/>
          <a:ln>
            <a:noFill/>
          </a:ln>
        </p:spPr>
      </p:pic>
      <p:cxnSp>
        <p:nvCxnSpPr>
          <p:cNvPr id="123" name="Google Shape;123;p18"/>
          <p:cNvCxnSpPr/>
          <p:nvPr/>
        </p:nvCxnSpPr>
        <p:spPr>
          <a:xfrm>
            <a:off x="-1" y="1014412"/>
            <a:ext cx="9144005" cy="1590"/>
          </a:xfrm>
          <a:prstGeom prst="straightConnector1">
            <a:avLst/>
          </a:prstGeom>
          <a:noFill/>
          <a:ln cap="flat" cmpd="sng" w="9525">
            <a:solidFill>
              <a:srgbClr val="D7D7D7"/>
            </a:solidFill>
            <a:prstDash val="solid"/>
            <a:round/>
            <a:headEnd len="sm" w="sm" type="none"/>
            <a:tailEnd len="sm" w="sm" type="none"/>
          </a:ln>
        </p:spPr>
      </p:cxnSp>
      <p:sp>
        <p:nvSpPr>
          <p:cNvPr id="124" name="Google Shape;124;p18"/>
          <p:cNvSpPr txBox="1"/>
          <p:nvPr>
            <p:ph type="title"/>
          </p:nvPr>
        </p:nvSpPr>
        <p:spPr>
          <a:xfrm>
            <a:off x="444500" y="1216025"/>
            <a:ext cx="8229600" cy="403225"/>
          </a:xfrm>
          <a:prstGeom prst="rect">
            <a:avLst/>
          </a:prstGeom>
          <a:noFill/>
          <a:ln>
            <a:noFill/>
          </a:ln>
        </p:spPr>
        <p:txBody>
          <a:bodyPr anchorCtr="0" anchor="ctr" bIns="45675" lIns="45675" spcFirstLastPara="1" rIns="45675" wrap="square" tIns="45675">
            <a:noAutofit/>
          </a:bodyPr>
          <a:lstStyle>
            <a:lvl1pPr lvl="0" algn="ctr">
              <a:lnSpc>
                <a:spcPct val="100000"/>
              </a:lnSpc>
              <a:spcBef>
                <a:spcPts val="0"/>
              </a:spcBef>
              <a:spcAft>
                <a:spcPts val="0"/>
              </a:spcAft>
              <a:buClr>
                <a:srgbClr val="000000"/>
              </a:buClr>
              <a:buSzPts val="3600"/>
              <a:buFont typeface="Arial"/>
              <a:buNone/>
              <a:defRPr sz="3600">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25" name="Google Shape;125;p18"/>
          <p:cNvSpPr txBox="1"/>
          <p:nvPr>
            <p:ph idx="1" type="body"/>
          </p:nvPr>
        </p:nvSpPr>
        <p:spPr>
          <a:xfrm>
            <a:off x="457200" y="2066925"/>
            <a:ext cx="8229600" cy="4059238"/>
          </a:xfrm>
          <a:prstGeom prst="rect">
            <a:avLst/>
          </a:prstGeom>
          <a:noFill/>
          <a:ln>
            <a:noFill/>
          </a:ln>
        </p:spPr>
        <p:txBody>
          <a:bodyPr anchorCtr="0" anchor="t" bIns="45675" lIns="45675" spcFirstLastPara="1" rIns="45675" wrap="square" tIns="45675">
            <a:noAutofit/>
          </a:bodyPr>
          <a:lstStyle>
            <a:lvl1pPr indent="-381000" lvl="0" marL="457200" algn="l">
              <a:lnSpc>
                <a:spcPct val="100000"/>
              </a:lnSpc>
              <a:spcBef>
                <a:spcPts val="500"/>
              </a:spcBef>
              <a:spcAft>
                <a:spcPts val="0"/>
              </a:spcAft>
              <a:buClr>
                <a:srgbClr val="595959"/>
              </a:buClr>
              <a:buSzPts val="2400"/>
              <a:buChar char="•"/>
              <a:defRPr sz="2400">
                <a:solidFill>
                  <a:srgbClr val="595959"/>
                </a:solidFill>
                <a:latin typeface="Arial"/>
                <a:ea typeface="Arial"/>
                <a:cs typeface="Arial"/>
                <a:sym typeface="Arial"/>
              </a:defRPr>
            </a:lvl1pPr>
            <a:lvl2pPr indent="-381000" lvl="1" marL="914400" algn="l">
              <a:lnSpc>
                <a:spcPct val="100000"/>
              </a:lnSpc>
              <a:spcBef>
                <a:spcPts val="500"/>
              </a:spcBef>
              <a:spcAft>
                <a:spcPts val="0"/>
              </a:spcAft>
              <a:buClr>
                <a:srgbClr val="595959"/>
              </a:buClr>
              <a:buSzPts val="2400"/>
              <a:buChar char="–"/>
              <a:defRPr sz="2400">
                <a:solidFill>
                  <a:srgbClr val="595959"/>
                </a:solidFill>
                <a:latin typeface="Arial"/>
                <a:ea typeface="Arial"/>
                <a:cs typeface="Arial"/>
                <a:sym typeface="Arial"/>
              </a:defRPr>
            </a:lvl2pPr>
            <a:lvl3pPr indent="-381000" lvl="2" marL="1371600" algn="l">
              <a:lnSpc>
                <a:spcPct val="100000"/>
              </a:lnSpc>
              <a:spcBef>
                <a:spcPts val="500"/>
              </a:spcBef>
              <a:spcAft>
                <a:spcPts val="0"/>
              </a:spcAft>
              <a:buClr>
                <a:srgbClr val="595959"/>
              </a:buClr>
              <a:buSzPts val="2400"/>
              <a:buChar char="•"/>
              <a:defRPr sz="2400">
                <a:solidFill>
                  <a:srgbClr val="595959"/>
                </a:solidFill>
                <a:latin typeface="Arial"/>
                <a:ea typeface="Arial"/>
                <a:cs typeface="Arial"/>
                <a:sym typeface="Arial"/>
              </a:defRPr>
            </a:lvl3pPr>
            <a:lvl4pPr indent="-381000" lvl="3" marL="1828800" algn="l">
              <a:lnSpc>
                <a:spcPct val="100000"/>
              </a:lnSpc>
              <a:spcBef>
                <a:spcPts val="500"/>
              </a:spcBef>
              <a:spcAft>
                <a:spcPts val="0"/>
              </a:spcAft>
              <a:buClr>
                <a:srgbClr val="595959"/>
              </a:buClr>
              <a:buSzPts val="2400"/>
              <a:buChar char="–"/>
              <a:defRPr sz="2400">
                <a:solidFill>
                  <a:srgbClr val="595959"/>
                </a:solidFill>
                <a:latin typeface="Arial"/>
                <a:ea typeface="Arial"/>
                <a:cs typeface="Arial"/>
                <a:sym typeface="Arial"/>
              </a:defRPr>
            </a:lvl4pPr>
            <a:lvl5pPr indent="-381000" lvl="4" marL="2286000" algn="l">
              <a:lnSpc>
                <a:spcPct val="100000"/>
              </a:lnSpc>
              <a:spcBef>
                <a:spcPts val="500"/>
              </a:spcBef>
              <a:spcAft>
                <a:spcPts val="0"/>
              </a:spcAft>
              <a:buClr>
                <a:srgbClr val="595959"/>
              </a:buClr>
              <a:buSzPts val="2400"/>
              <a:buChar char="»"/>
              <a:defRPr sz="2400">
                <a:solidFill>
                  <a:srgbClr val="595959"/>
                </a:solidFill>
                <a:latin typeface="Arial"/>
                <a:ea typeface="Arial"/>
                <a:cs typeface="Arial"/>
                <a:sym typeface="Arial"/>
              </a:defRPr>
            </a:lvl5pPr>
            <a:lvl6pPr indent="-361950" lvl="5" marL="2743200" algn="l">
              <a:lnSpc>
                <a:spcPct val="90000"/>
              </a:lnSpc>
              <a:spcBef>
                <a:spcPts val="700"/>
              </a:spcBef>
              <a:spcAft>
                <a:spcPts val="0"/>
              </a:spcAft>
              <a:buSzPts val="2100"/>
              <a:buChar char="•"/>
              <a:defRPr/>
            </a:lvl6pPr>
            <a:lvl7pPr indent="-361950" lvl="6" marL="3200400" algn="l">
              <a:lnSpc>
                <a:spcPct val="90000"/>
              </a:lnSpc>
              <a:spcBef>
                <a:spcPts val="700"/>
              </a:spcBef>
              <a:spcAft>
                <a:spcPts val="0"/>
              </a:spcAft>
              <a:buSzPts val="2100"/>
              <a:buChar char="•"/>
              <a:defRPr/>
            </a:lvl7pPr>
            <a:lvl8pPr indent="-361950" lvl="7" marL="3657600" algn="l">
              <a:lnSpc>
                <a:spcPct val="90000"/>
              </a:lnSpc>
              <a:spcBef>
                <a:spcPts val="700"/>
              </a:spcBef>
              <a:spcAft>
                <a:spcPts val="0"/>
              </a:spcAft>
              <a:buSzPts val="2100"/>
              <a:buChar char="•"/>
              <a:defRPr/>
            </a:lvl8pPr>
            <a:lvl9pPr indent="-361950" lvl="8" marL="4114800" algn="l">
              <a:lnSpc>
                <a:spcPct val="90000"/>
              </a:lnSpc>
              <a:spcBef>
                <a:spcPts val="700"/>
              </a:spcBef>
              <a:spcAft>
                <a:spcPts val="0"/>
              </a:spcAft>
              <a:buSzPts val="2100"/>
              <a:buChar char="•"/>
              <a:defRPr/>
            </a:lvl9pPr>
          </a:lstStyle>
          <a:p/>
        </p:txBody>
      </p:sp>
      <p:sp>
        <p:nvSpPr>
          <p:cNvPr id="126" name="Google Shape;126;p18"/>
          <p:cNvSpPr txBox="1"/>
          <p:nvPr>
            <p:ph idx="12" type="sldNum"/>
          </p:nvPr>
        </p:nvSpPr>
        <p:spPr>
          <a:xfrm>
            <a:off x="8422859" y="6404312"/>
            <a:ext cx="263943" cy="269201"/>
          </a:xfrm>
          <a:prstGeom prst="rect">
            <a:avLst/>
          </a:prstGeom>
          <a:noFill/>
          <a:ln>
            <a:noFill/>
          </a:ln>
        </p:spPr>
        <p:txBody>
          <a:bodyPr anchorCtr="0" anchor="ctr" bIns="45675" lIns="45675" spcFirstLastPara="1" rIns="45675" wrap="square" tIns="45675">
            <a:noAutofit/>
          </a:bodyPr>
          <a:lstStyle>
            <a:lvl1pPr indent="0" lvl="0" marL="0" algn="r">
              <a:spcBef>
                <a:spcPts val="0"/>
              </a:spcBef>
              <a:spcAft>
                <a:spcPts val="0"/>
              </a:spcAft>
              <a:buNone/>
              <a:defRPr sz="1200">
                <a:solidFill>
                  <a:srgbClr val="888888"/>
                </a:solidFill>
              </a:defRPr>
            </a:lvl1pPr>
            <a:lvl2pPr indent="0" lvl="1" marL="0" algn="r">
              <a:spcBef>
                <a:spcPts val="0"/>
              </a:spcBef>
              <a:spcAft>
                <a:spcPts val="0"/>
              </a:spcAft>
              <a:buNone/>
              <a:defRPr sz="1200">
                <a:solidFill>
                  <a:srgbClr val="888888"/>
                </a:solidFill>
              </a:defRPr>
            </a:lvl2pPr>
            <a:lvl3pPr indent="0" lvl="2" marL="0" algn="r">
              <a:spcBef>
                <a:spcPts val="0"/>
              </a:spcBef>
              <a:spcAft>
                <a:spcPts val="0"/>
              </a:spcAft>
              <a:buNone/>
              <a:defRPr sz="1200">
                <a:solidFill>
                  <a:srgbClr val="888888"/>
                </a:solidFill>
              </a:defRPr>
            </a:lvl3pPr>
            <a:lvl4pPr indent="0" lvl="3" marL="0" algn="r">
              <a:spcBef>
                <a:spcPts val="0"/>
              </a:spcBef>
              <a:spcAft>
                <a:spcPts val="0"/>
              </a:spcAft>
              <a:buNone/>
              <a:defRPr sz="1200">
                <a:solidFill>
                  <a:srgbClr val="888888"/>
                </a:solidFill>
              </a:defRPr>
            </a:lvl4pPr>
            <a:lvl5pPr indent="0" lvl="4" marL="0" algn="r">
              <a:spcBef>
                <a:spcPts val="0"/>
              </a:spcBef>
              <a:spcAft>
                <a:spcPts val="0"/>
              </a:spcAft>
              <a:buNone/>
              <a:defRPr sz="1200">
                <a:solidFill>
                  <a:srgbClr val="888888"/>
                </a:solidFill>
              </a:defRPr>
            </a:lvl5pPr>
            <a:lvl6pPr indent="0" lvl="5" marL="0" algn="r">
              <a:spcBef>
                <a:spcPts val="0"/>
              </a:spcBef>
              <a:spcAft>
                <a:spcPts val="0"/>
              </a:spcAft>
              <a:buNone/>
              <a:defRPr sz="1200">
                <a:solidFill>
                  <a:srgbClr val="888888"/>
                </a:solidFill>
              </a:defRPr>
            </a:lvl6pPr>
            <a:lvl7pPr indent="0" lvl="6" marL="0" algn="r">
              <a:spcBef>
                <a:spcPts val="0"/>
              </a:spcBef>
              <a:spcAft>
                <a:spcPts val="0"/>
              </a:spcAft>
              <a:buNone/>
              <a:defRPr sz="1200">
                <a:solidFill>
                  <a:srgbClr val="888888"/>
                </a:solidFill>
              </a:defRPr>
            </a:lvl7pPr>
            <a:lvl8pPr indent="0" lvl="7" marL="0" algn="r">
              <a:spcBef>
                <a:spcPts val="0"/>
              </a:spcBef>
              <a:spcAft>
                <a:spcPts val="0"/>
              </a:spcAft>
              <a:buNone/>
              <a:defRPr sz="1200">
                <a:solidFill>
                  <a:srgbClr val="888888"/>
                </a:solidFill>
              </a:defRPr>
            </a:lvl8pPr>
            <a:lvl9pPr indent="0" lvl="8" marL="0" algn="r">
              <a:spcBef>
                <a:spcPts val="0"/>
              </a:spcBef>
              <a:spcAft>
                <a:spcPts val="0"/>
              </a:spcAft>
              <a:buNone/>
              <a:defRPr sz="1200">
                <a:solidFill>
                  <a:srgbClr val="888888"/>
                </a:solidFill>
              </a:defRPr>
            </a:lvl9pPr>
          </a:lstStyle>
          <a:p>
            <a:pPr indent="0" lvl="0" marL="0" rtl="0" algn="r">
              <a:spcBef>
                <a:spcPts val="0"/>
              </a:spcBef>
              <a:spcAft>
                <a:spcPts val="0"/>
              </a:spcAft>
              <a:buNone/>
            </a:pPr>
            <a:fld id="{00000000-1234-1234-1234-123412341234}" type="slidenum">
              <a:rPr lang="es-ES"/>
              <a:t>‹#›</a:t>
            </a:fld>
            <a:endParaRPr>
              <a:latin typeface="Calibri"/>
              <a:ea typeface="Calibri"/>
              <a:cs typeface="Calibri"/>
              <a:sym typeface="Calibri"/>
            </a:endParaRPr>
          </a:p>
        </p:txBody>
      </p:sp>
      <p:sp>
        <p:nvSpPr>
          <p:cNvPr id="127" name="Google Shape;127;p18"/>
          <p:cNvSpPr/>
          <p:nvPr/>
        </p:nvSpPr>
        <p:spPr>
          <a:xfrm>
            <a:off x="-4" y="1130300"/>
            <a:ext cx="9144000" cy="50736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18"/>
          <p:cNvSpPr/>
          <p:nvPr/>
        </p:nvSpPr>
        <p:spPr>
          <a:xfrm>
            <a:off x="0" y="0"/>
            <a:ext cx="9144000" cy="1016100"/>
          </a:xfrm>
          <a:prstGeom prst="rect">
            <a:avLst/>
          </a:prstGeom>
          <a:solidFill>
            <a:srgbClr val="4040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Imagen 4" id="129" name="Google Shape;129;p18"/>
          <p:cNvPicPr preferRelativeResize="0"/>
          <p:nvPr/>
        </p:nvPicPr>
        <p:blipFill rotWithShape="1">
          <a:blip r:embed="rId3">
            <a:alphaModFix/>
          </a:blip>
          <a:srcRect b="0" l="0" r="0" t="0"/>
          <a:stretch/>
        </p:blipFill>
        <p:spPr>
          <a:xfrm>
            <a:off x="149225" y="114300"/>
            <a:ext cx="2068515" cy="690563"/>
          </a:xfrm>
          <a:prstGeom prst="rect">
            <a:avLst/>
          </a:prstGeom>
          <a:noFill/>
          <a:ln>
            <a:noFill/>
          </a:ln>
        </p:spPr>
      </p:pic>
      <p:pic>
        <p:nvPicPr>
          <p:cNvPr id="130" name="Google Shape;130;p18"/>
          <p:cNvPicPr preferRelativeResize="0"/>
          <p:nvPr/>
        </p:nvPicPr>
        <p:blipFill>
          <a:blip r:embed="rId4">
            <a:alphaModFix/>
          </a:blip>
          <a:stretch>
            <a:fillRect/>
          </a:stretch>
        </p:blipFill>
        <p:spPr>
          <a:xfrm>
            <a:off x="5262125" y="202506"/>
            <a:ext cx="3592874" cy="610975"/>
          </a:xfrm>
          <a:prstGeom prst="rect">
            <a:avLst/>
          </a:prstGeom>
          <a:noFill/>
          <a:ln>
            <a:noFill/>
          </a:ln>
        </p:spPr>
      </p:pic>
      <p:sp>
        <p:nvSpPr>
          <p:cNvPr id="131" name="Google Shape;131;p18"/>
          <p:cNvSpPr/>
          <p:nvPr/>
        </p:nvSpPr>
        <p:spPr>
          <a:xfrm>
            <a:off x="125" y="6486000"/>
            <a:ext cx="9144000" cy="430500"/>
          </a:xfrm>
          <a:prstGeom prst="rect">
            <a:avLst/>
          </a:prstGeom>
          <a:solidFill>
            <a:srgbClr val="B52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x">
  <p:cSld name="TITLE_AND_BODY">
    <p:spTree>
      <p:nvGrpSpPr>
        <p:cNvPr id="136" name="Shape 136"/>
        <p:cNvGrpSpPr/>
        <p:nvPr/>
      </p:nvGrpSpPr>
      <p:grpSpPr>
        <a:xfrm>
          <a:off x="0" y="0"/>
          <a:ext cx="0" cy="0"/>
          <a:chOff x="0" y="0"/>
          <a:chExt cx="0" cy="0"/>
        </a:xfrm>
      </p:grpSpPr>
      <p:sp>
        <p:nvSpPr>
          <p:cNvPr id="137" name="Google Shape;137;p20"/>
          <p:cNvSpPr/>
          <p:nvPr/>
        </p:nvSpPr>
        <p:spPr>
          <a:xfrm>
            <a:off x="0" y="0"/>
            <a:ext cx="9144000" cy="1016100"/>
          </a:xfrm>
          <a:prstGeom prst="rect">
            <a:avLst/>
          </a:prstGeom>
          <a:solidFill>
            <a:srgbClr val="4040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Imagen 4" id="138" name="Google Shape;138;p20"/>
          <p:cNvPicPr preferRelativeResize="0"/>
          <p:nvPr/>
        </p:nvPicPr>
        <p:blipFill rotWithShape="1">
          <a:blip r:embed="rId2">
            <a:alphaModFix/>
          </a:blip>
          <a:srcRect b="0" l="0" r="0" t="0"/>
          <a:stretch/>
        </p:blipFill>
        <p:spPr>
          <a:xfrm>
            <a:off x="149225" y="114300"/>
            <a:ext cx="2068515" cy="690563"/>
          </a:xfrm>
          <a:prstGeom prst="rect">
            <a:avLst/>
          </a:prstGeom>
          <a:noFill/>
          <a:ln>
            <a:noFill/>
          </a:ln>
        </p:spPr>
      </p:pic>
      <p:pic>
        <p:nvPicPr>
          <p:cNvPr descr="Imagen 6" id="139" name="Google Shape;139;p20"/>
          <p:cNvPicPr preferRelativeResize="0"/>
          <p:nvPr/>
        </p:nvPicPr>
        <p:blipFill rotWithShape="1">
          <a:blip r:embed="rId3">
            <a:alphaModFix/>
          </a:blip>
          <a:srcRect b="0" l="0" r="0" t="0"/>
          <a:stretch/>
        </p:blipFill>
        <p:spPr>
          <a:xfrm>
            <a:off x="7880350" y="3886200"/>
            <a:ext cx="1263650" cy="2281241"/>
          </a:xfrm>
          <a:prstGeom prst="rect">
            <a:avLst/>
          </a:prstGeom>
          <a:noFill/>
          <a:ln>
            <a:noFill/>
          </a:ln>
        </p:spPr>
      </p:pic>
      <p:cxnSp>
        <p:nvCxnSpPr>
          <p:cNvPr id="140" name="Google Shape;140;p20"/>
          <p:cNvCxnSpPr/>
          <p:nvPr/>
        </p:nvCxnSpPr>
        <p:spPr>
          <a:xfrm>
            <a:off x="-1" y="1014412"/>
            <a:ext cx="9144000" cy="1500"/>
          </a:xfrm>
          <a:prstGeom prst="straightConnector1">
            <a:avLst/>
          </a:prstGeom>
          <a:noFill/>
          <a:ln cap="flat" cmpd="sng" w="9525">
            <a:solidFill>
              <a:srgbClr val="D7D7D7"/>
            </a:solidFill>
            <a:prstDash val="solid"/>
            <a:round/>
            <a:headEnd len="sm" w="sm" type="none"/>
            <a:tailEnd len="sm" w="sm" type="none"/>
          </a:ln>
        </p:spPr>
      </p:cxnSp>
      <p:sp>
        <p:nvSpPr>
          <p:cNvPr id="141" name="Google Shape;141;p20"/>
          <p:cNvSpPr txBox="1"/>
          <p:nvPr>
            <p:ph type="title"/>
          </p:nvPr>
        </p:nvSpPr>
        <p:spPr>
          <a:xfrm>
            <a:off x="685800" y="2130425"/>
            <a:ext cx="7772400" cy="1470000"/>
          </a:xfrm>
          <a:prstGeom prst="rect">
            <a:avLst/>
          </a:prstGeom>
          <a:noFill/>
          <a:ln>
            <a:noFill/>
          </a:ln>
        </p:spPr>
        <p:txBody>
          <a:bodyPr anchorCtr="0" anchor="ctr" bIns="45700" lIns="45700" spcFirstLastPara="1" rIns="45700" wrap="square" tIns="45700">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42" name="Google Shape;142;p20"/>
          <p:cNvSpPr txBox="1"/>
          <p:nvPr>
            <p:ph idx="1" type="body"/>
          </p:nvPr>
        </p:nvSpPr>
        <p:spPr>
          <a:xfrm>
            <a:off x="1371600" y="3886200"/>
            <a:ext cx="6400800" cy="1752600"/>
          </a:xfrm>
          <a:prstGeom prst="rect">
            <a:avLst/>
          </a:prstGeom>
          <a:noFill/>
          <a:ln>
            <a:noFill/>
          </a:ln>
        </p:spPr>
        <p:txBody>
          <a:bodyPr anchorCtr="0" anchor="t" bIns="45700" lIns="45700" spcFirstLastPara="1" rIns="45700" wrap="square" tIns="45700">
            <a:noAutofit/>
          </a:bodyPr>
          <a:lstStyle>
            <a:lvl1pPr indent="-228600" lvl="0" marL="457200" marR="0" rtl="0" algn="ctr">
              <a:lnSpc>
                <a:spcPct val="100000"/>
              </a:lnSpc>
              <a:spcBef>
                <a:spcPts val="5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1pPr>
            <a:lvl2pPr indent="-228600" lvl="1" marL="914400" marR="0" rtl="0" algn="ctr">
              <a:lnSpc>
                <a:spcPct val="100000"/>
              </a:lnSpc>
              <a:spcBef>
                <a:spcPts val="5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2pPr>
            <a:lvl3pPr indent="-228600" lvl="2" marL="1371600" marR="0" rtl="0" algn="ctr">
              <a:lnSpc>
                <a:spcPct val="100000"/>
              </a:lnSpc>
              <a:spcBef>
                <a:spcPts val="5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3pPr>
            <a:lvl4pPr indent="-228600" lvl="3" marL="1828800" marR="0" rtl="0" algn="ctr">
              <a:lnSpc>
                <a:spcPct val="100000"/>
              </a:lnSpc>
              <a:spcBef>
                <a:spcPts val="5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4pPr>
            <a:lvl5pPr indent="-228600" lvl="4" marL="2286000" marR="0" rtl="0" algn="ctr">
              <a:lnSpc>
                <a:spcPct val="100000"/>
              </a:lnSpc>
              <a:spcBef>
                <a:spcPts val="500"/>
              </a:spcBef>
              <a:spcAft>
                <a:spcPts val="0"/>
              </a:spcAft>
              <a:buClr>
                <a:srgbClr val="888888"/>
              </a:buClr>
              <a:buSzPts val="2400"/>
              <a:buFont typeface="Arial"/>
              <a:buNone/>
              <a:defRPr b="0" i="0" sz="2400" u="none" cap="none" strike="noStrike">
                <a:solidFill>
                  <a:srgbClr val="888888"/>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43" name="Google Shape;143;p20"/>
          <p:cNvSpPr txBox="1"/>
          <p:nvPr>
            <p:ph idx="12" type="sldNum"/>
          </p:nvPr>
        </p:nvSpPr>
        <p:spPr>
          <a:xfrm>
            <a:off x="8422823" y="6404294"/>
            <a:ext cx="2640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sz="900"/>
          </a:p>
        </p:txBody>
      </p:sp>
      <p:pic>
        <p:nvPicPr>
          <p:cNvPr id="144" name="Google Shape;144;p20"/>
          <p:cNvPicPr preferRelativeResize="0"/>
          <p:nvPr/>
        </p:nvPicPr>
        <p:blipFill>
          <a:blip r:embed="rId4">
            <a:alphaModFix/>
          </a:blip>
          <a:stretch>
            <a:fillRect/>
          </a:stretch>
        </p:blipFill>
        <p:spPr>
          <a:xfrm>
            <a:off x="5262125" y="202506"/>
            <a:ext cx="3592874" cy="610975"/>
          </a:xfrm>
          <a:prstGeom prst="rect">
            <a:avLst/>
          </a:prstGeom>
          <a:noFill/>
          <a:ln>
            <a:noFill/>
          </a:ln>
        </p:spPr>
      </p:pic>
      <p:sp>
        <p:nvSpPr>
          <p:cNvPr id="145" name="Google Shape;145;p20"/>
          <p:cNvSpPr/>
          <p:nvPr/>
        </p:nvSpPr>
        <p:spPr>
          <a:xfrm>
            <a:off x="125" y="6486000"/>
            <a:ext cx="9144000" cy="430500"/>
          </a:xfrm>
          <a:prstGeom prst="rect">
            <a:avLst/>
          </a:prstGeom>
          <a:solidFill>
            <a:srgbClr val="B52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p:cSld name="Encabezado de sección">
    <p:spTree>
      <p:nvGrpSpPr>
        <p:cNvPr id="146" name="Shape 146"/>
        <p:cNvGrpSpPr/>
        <p:nvPr/>
      </p:nvGrpSpPr>
      <p:grpSpPr>
        <a:xfrm>
          <a:off x="0" y="0"/>
          <a:ext cx="0" cy="0"/>
          <a:chOff x="0" y="0"/>
          <a:chExt cx="0" cy="0"/>
        </a:xfrm>
      </p:grpSpPr>
      <p:sp>
        <p:nvSpPr>
          <p:cNvPr id="147" name="Google Shape;147;p21"/>
          <p:cNvSpPr txBox="1"/>
          <p:nvPr>
            <p:ph type="title"/>
          </p:nvPr>
        </p:nvSpPr>
        <p:spPr>
          <a:xfrm>
            <a:off x="623887" y="1709739"/>
            <a:ext cx="7886700" cy="2852700"/>
          </a:xfrm>
          <a:prstGeom prst="rect">
            <a:avLst/>
          </a:prstGeom>
          <a:noFill/>
          <a:ln>
            <a:noFill/>
          </a:ln>
        </p:spPr>
        <p:txBody>
          <a:bodyPr anchorCtr="0" anchor="b" bIns="45700" lIns="45700" spcFirstLastPara="1" rIns="45700" wrap="square" tIns="45700">
            <a:noAutofit/>
          </a:bodyPr>
          <a:lstStyle>
            <a:lvl1pPr lvl="0" marR="0" rtl="0" algn="l">
              <a:lnSpc>
                <a:spcPct val="90000"/>
              </a:lnSpc>
              <a:spcBef>
                <a:spcPts val="0"/>
              </a:spcBef>
              <a:spcAft>
                <a:spcPts val="0"/>
              </a:spcAft>
              <a:buClr>
                <a:srgbClr val="000000"/>
              </a:buClr>
              <a:buSzPts val="4500"/>
              <a:buFont typeface="Calibri"/>
              <a:buNone/>
              <a:defRPr b="0" i="0" sz="45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48" name="Google Shape;148;p21"/>
          <p:cNvSpPr txBox="1"/>
          <p:nvPr>
            <p:ph idx="1" type="body"/>
          </p:nvPr>
        </p:nvSpPr>
        <p:spPr>
          <a:xfrm>
            <a:off x="623887" y="4589464"/>
            <a:ext cx="7886700" cy="1500300"/>
          </a:xfrm>
          <a:prstGeom prst="rect">
            <a:avLst/>
          </a:prstGeom>
          <a:noFill/>
          <a:ln>
            <a:noFill/>
          </a:ln>
        </p:spPr>
        <p:txBody>
          <a:bodyPr anchorCtr="0" anchor="t" bIns="45700" lIns="45700" spcFirstLastPara="1" rIns="45700" wrap="square" tIns="45700">
            <a:noAutofit/>
          </a:bodyPr>
          <a:lstStyle>
            <a:lvl1pPr indent="-228600" lvl="0" marL="4572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7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49" name="Google Shape;149;p21"/>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p:cSld name="Título y objetos">
    <p:spTree>
      <p:nvGrpSpPr>
        <p:cNvPr id="150" name="Shape 150"/>
        <p:cNvGrpSpPr/>
        <p:nvPr/>
      </p:nvGrpSpPr>
      <p:grpSpPr>
        <a:xfrm>
          <a:off x="0" y="0"/>
          <a:ext cx="0" cy="0"/>
          <a:chOff x="0" y="0"/>
          <a:chExt cx="0" cy="0"/>
        </a:xfrm>
      </p:grpSpPr>
      <p:sp>
        <p:nvSpPr>
          <p:cNvPr id="151" name="Google Shape;151;p22"/>
          <p:cNvSpPr/>
          <p:nvPr/>
        </p:nvSpPr>
        <p:spPr>
          <a:xfrm>
            <a:off x="0" y="0"/>
            <a:ext cx="9144000" cy="1016100"/>
          </a:xfrm>
          <a:prstGeom prst="rect">
            <a:avLst/>
          </a:prstGeom>
          <a:solidFill>
            <a:srgbClr val="4040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Imagen 4" id="152" name="Google Shape;152;p22"/>
          <p:cNvPicPr preferRelativeResize="0"/>
          <p:nvPr/>
        </p:nvPicPr>
        <p:blipFill rotWithShape="1">
          <a:blip r:embed="rId2">
            <a:alphaModFix/>
          </a:blip>
          <a:srcRect b="0" l="0" r="0" t="0"/>
          <a:stretch/>
        </p:blipFill>
        <p:spPr>
          <a:xfrm>
            <a:off x="149225" y="114300"/>
            <a:ext cx="2068515" cy="690563"/>
          </a:xfrm>
          <a:prstGeom prst="rect">
            <a:avLst/>
          </a:prstGeom>
          <a:noFill/>
          <a:ln>
            <a:noFill/>
          </a:ln>
        </p:spPr>
      </p:pic>
      <p:pic>
        <p:nvPicPr>
          <p:cNvPr descr="Imagen 6" id="153" name="Google Shape;153;p22"/>
          <p:cNvPicPr preferRelativeResize="0"/>
          <p:nvPr/>
        </p:nvPicPr>
        <p:blipFill rotWithShape="1">
          <a:blip r:embed="rId3">
            <a:alphaModFix/>
          </a:blip>
          <a:srcRect b="0" l="0" r="0" t="0"/>
          <a:stretch/>
        </p:blipFill>
        <p:spPr>
          <a:xfrm>
            <a:off x="7880350" y="3886200"/>
            <a:ext cx="1263650" cy="2281241"/>
          </a:xfrm>
          <a:prstGeom prst="rect">
            <a:avLst/>
          </a:prstGeom>
          <a:noFill/>
          <a:ln>
            <a:noFill/>
          </a:ln>
        </p:spPr>
      </p:pic>
      <p:cxnSp>
        <p:nvCxnSpPr>
          <p:cNvPr id="154" name="Google Shape;154;p22"/>
          <p:cNvCxnSpPr/>
          <p:nvPr/>
        </p:nvCxnSpPr>
        <p:spPr>
          <a:xfrm>
            <a:off x="-1" y="1014412"/>
            <a:ext cx="9144000" cy="1500"/>
          </a:xfrm>
          <a:prstGeom prst="straightConnector1">
            <a:avLst/>
          </a:prstGeom>
          <a:noFill/>
          <a:ln cap="flat" cmpd="sng" w="9525">
            <a:solidFill>
              <a:srgbClr val="D7D7D7"/>
            </a:solidFill>
            <a:prstDash val="solid"/>
            <a:round/>
            <a:headEnd len="sm" w="sm" type="none"/>
            <a:tailEnd len="sm" w="sm" type="none"/>
          </a:ln>
        </p:spPr>
      </p:cxnSp>
      <p:sp>
        <p:nvSpPr>
          <p:cNvPr id="155" name="Google Shape;155;p22"/>
          <p:cNvSpPr txBox="1"/>
          <p:nvPr>
            <p:ph type="title"/>
          </p:nvPr>
        </p:nvSpPr>
        <p:spPr>
          <a:xfrm>
            <a:off x="444500" y="1216025"/>
            <a:ext cx="8229600" cy="403200"/>
          </a:xfrm>
          <a:prstGeom prst="rect">
            <a:avLst/>
          </a:prstGeom>
          <a:noFill/>
          <a:ln>
            <a:noFill/>
          </a:ln>
        </p:spPr>
        <p:txBody>
          <a:bodyPr anchorCtr="0" anchor="ctr" bIns="45700" lIns="45700" spcFirstLastPara="1" rIns="45700" wrap="square" tIns="45700">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56" name="Google Shape;156;p22"/>
          <p:cNvSpPr txBox="1"/>
          <p:nvPr>
            <p:ph idx="1" type="body"/>
          </p:nvPr>
        </p:nvSpPr>
        <p:spPr>
          <a:xfrm>
            <a:off x="457200" y="2066925"/>
            <a:ext cx="8229600" cy="4059300"/>
          </a:xfrm>
          <a:prstGeom prst="rect">
            <a:avLst/>
          </a:prstGeom>
          <a:noFill/>
          <a:ln>
            <a:noFill/>
          </a:ln>
        </p:spPr>
        <p:txBody>
          <a:bodyPr anchorCtr="0" anchor="t" bIns="45700" lIns="45700" spcFirstLastPara="1" rIns="45700" wrap="square" tIns="45700">
            <a:noAutofit/>
          </a:bodyPr>
          <a:lstStyle>
            <a:lvl1pPr indent="-381000" lvl="0" marL="4572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1pPr>
            <a:lvl2pPr indent="-381000" lvl="1" marL="9144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2pPr>
            <a:lvl3pPr indent="-381000" lvl="2" marL="13716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3pPr>
            <a:lvl4pPr indent="-381000" lvl="3" marL="18288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4pPr>
            <a:lvl5pPr indent="-381000" lvl="4" marL="2286000" marR="0" rtl="0" algn="l">
              <a:lnSpc>
                <a:spcPct val="100000"/>
              </a:lnSpc>
              <a:spcBef>
                <a:spcPts val="50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57" name="Google Shape;157;p22"/>
          <p:cNvSpPr txBox="1"/>
          <p:nvPr>
            <p:ph idx="12" type="sldNum"/>
          </p:nvPr>
        </p:nvSpPr>
        <p:spPr>
          <a:xfrm>
            <a:off x="8422823" y="6404294"/>
            <a:ext cx="2640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sz="900"/>
          </a:p>
        </p:txBody>
      </p:sp>
      <p:pic>
        <p:nvPicPr>
          <p:cNvPr id="158" name="Google Shape;158;p22"/>
          <p:cNvPicPr preferRelativeResize="0"/>
          <p:nvPr/>
        </p:nvPicPr>
        <p:blipFill>
          <a:blip r:embed="rId4">
            <a:alphaModFix/>
          </a:blip>
          <a:stretch>
            <a:fillRect/>
          </a:stretch>
        </p:blipFill>
        <p:spPr>
          <a:xfrm>
            <a:off x="5262125" y="202506"/>
            <a:ext cx="3592874" cy="610975"/>
          </a:xfrm>
          <a:prstGeom prst="rect">
            <a:avLst/>
          </a:prstGeom>
          <a:noFill/>
          <a:ln>
            <a:noFill/>
          </a:ln>
        </p:spPr>
      </p:pic>
      <p:sp>
        <p:nvSpPr>
          <p:cNvPr id="159" name="Google Shape;159;p22"/>
          <p:cNvSpPr/>
          <p:nvPr/>
        </p:nvSpPr>
        <p:spPr>
          <a:xfrm>
            <a:off x="125" y="6486000"/>
            <a:ext cx="9144000" cy="430500"/>
          </a:xfrm>
          <a:prstGeom prst="rect">
            <a:avLst/>
          </a:prstGeom>
          <a:solidFill>
            <a:srgbClr val="B52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Google Shape;29;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1" name="Google Shape;31;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0">
  <p:cSld name="En blanco 0">
    <p:bg>
      <p:bgPr>
        <a:solidFill>
          <a:srgbClr val="414141"/>
        </a:solidFill>
      </p:bgPr>
    </p:bg>
    <p:spTree>
      <p:nvGrpSpPr>
        <p:cNvPr id="160" name="Shape 160"/>
        <p:cNvGrpSpPr/>
        <p:nvPr/>
      </p:nvGrpSpPr>
      <p:grpSpPr>
        <a:xfrm>
          <a:off x="0" y="0"/>
          <a:ext cx="0" cy="0"/>
          <a:chOff x="0" y="0"/>
          <a:chExt cx="0" cy="0"/>
        </a:xfrm>
      </p:grpSpPr>
      <p:sp>
        <p:nvSpPr>
          <p:cNvPr id="161" name="Google Shape;161;p23"/>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solidFill>
                <a:srgbClr val="888888"/>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62" name="Shape 162"/>
        <p:cNvGrpSpPr/>
        <p:nvPr/>
      </p:nvGrpSpPr>
      <p:grpSpPr>
        <a:xfrm>
          <a:off x="0" y="0"/>
          <a:ext cx="0" cy="0"/>
          <a:chOff x="0" y="0"/>
          <a:chExt cx="0" cy="0"/>
        </a:xfrm>
      </p:grpSpPr>
      <p:sp>
        <p:nvSpPr>
          <p:cNvPr id="163" name="Google Shape;163;p24"/>
          <p:cNvSpPr txBox="1"/>
          <p:nvPr>
            <p:ph type="title"/>
          </p:nvPr>
        </p:nvSpPr>
        <p:spPr>
          <a:xfrm>
            <a:off x="1143000" y="1122362"/>
            <a:ext cx="6858000" cy="2387700"/>
          </a:xfrm>
          <a:prstGeom prst="rect">
            <a:avLst/>
          </a:prstGeom>
          <a:noFill/>
          <a:ln>
            <a:noFill/>
          </a:ln>
        </p:spPr>
        <p:txBody>
          <a:bodyPr anchorCtr="0" anchor="b" bIns="45700" lIns="45700" spcFirstLastPara="1" rIns="45700" wrap="square" tIns="45700">
            <a:noAutofit/>
          </a:bodyPr>
          <a:lstStyle>
            <a:lvl1pPr lvl="0" marR="0" rtl="0" algn="ctr">
              <a:lnSpc>
                <a:spcPct val="90000"/>
              </a:lnSpc>
              <a:spcBef>
                <a:spcPts val="0"/>
              </a:spcBef>
              <a:spcAft>
                <a:spcPts val="0"/>
              </a:spcAft>
              <a:buClr>
                <a:srgbClr val="000000"/>
              </a:buClr>
              <a:buSzPts val="4500"/>
              <a:buFont typeface="Calibri"/>
              <a:buNone/>
              <a:defRPr b="0" i="0" sz="45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64" name="Google Shape;164;p24"/>
          <p:cNvSpPr txBox="1"/>
          <p:nvPr>
            <p:ph idx="1" type="body"/>
          </p:nvPr>
        </p:nvSpPr>
        <p:spPr>
          <a:xfrm>
            <a:off x="1143000" y="3602037"/>
            <a:ext cx="6858000" cy="1655700"/>
          </a:xfrm>
          <a:prstGeom prst="rect">
            <a:avLst/>
          </a:prstGeom>
          <a:noFill/>
          <a:ln>
            <a:noFill/>
          </a:ln>
        </p:spPr>
        <p:txBody>
          <a:bodyPr anchorCtr="0" anchor="t" bIns="45700" lIns="45700" spcFirstLastPara="1" rIns="45700" wrap="square" tIns="45700">
            <a:noAutofit/>
          </a:bodyPr>
          <a:lstStyle>
            <a:lvl1pPr indent="-228600" lvl="0" marL="4572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1pPr>
            <a:lvl2pPr indent="-228600" lvl="1" marL="9144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2pPr>
            <a:lvl3pPr indent="-228600" lvl="2" marL="13716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3pPr>
            <a:lvl4pPr indent="-228600" lvl="3" marL="18288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4pPr>
            <a:lvl5pPr indent="-228600" lvl="4" marL="2286000" marR="0" rtl="0" algn="ctr">
              <a:lnSpc>
                <a:spcPct val="90000"/>
              </a:lnSpc>
              <a:spcBef>
                <a:spcPts val="700"/>
              </a:spcBef>
              <a:spcAft>
                <a:spcPts val="0"/>
              </a:spcAft>
              <a:buClr>
                <a:srgbClr val="000000"/>
              </a:buClr>
              <a:buSzPts val="1800"/>
              <a:buFont typeface="Arial"/>
              <a:buNone/>
              <a:defRPr b="0" i="0" sz="18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65" name="Google Shape;165;p24"/>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p:cSld name="Título y objetos 2">
    <p:spTree>
      <p:nvGrpSpPr>
        <p:cNvPr id="166" name="Shape 166"/>
        <p:cNvGrpSpPr/>
        <p:nvPr/>
      </p:nvGrpSpPr>
      <p:grpSpPr>
        <a:xfrm>
          <a:off x="0" y="0"/>
          <a:ext cx="0" cy="0"/>
          <a:chOff x="0" y="0"/>
          <a:chExt cx="0" cy="0"/>
        </a:xfrm>
      </p:grpSpPr>
      <p:sp>
        <p:nvSpPr>
          <p:cNvPr id="167" name="Google Shape;167;p25"/>
          <p:cNvSpPr txBox="1"/>
          <p:nvPr>
            <p:ph type="title"/>
          </p:nvPr>
        </p:nvSpPr>
        <p:spPr>
          <a:xfrm>
            <a:off x="628650" y="365125"/>
            <a:ext cx="7886700" cy="13257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68" name="Google Shape;168;p25"/>
          <p:cNvSpPr txBox="1"/>
          <p:nvPr>
            <p:ph idx="1" type="body"/>
          </p:nvPr>
        </p:nvSpPr>
        <p:spPr>
          <a:xfrm>
            <a:off x="628650" y="1825625"/>
            <a:ext cx="7886700" cy="4351200"/>
          </a:xfrm>
          <a:prstGeom prst="rect">
            <a:avLst/>
          </a:prstGeom>
          <a:noFill/>
          <a:ln>
            <a:noFill/>
          </a:ln>
        </p:spPr>
        <p:txBody>
          <a:bodyPr anchorCtr="0" anchor="t" bIns="45700" lIns="45700" spcFirstLastPara="1" rIns="45700" wrap="square" tIns="45700">
            <a:noAutofit/>
          </a:bodyPr>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69" name="Google Shape;169;p25"/>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0">
  <p:cSld name="Título y objetos 0">
    <p:bg>
      <p:bgPr>
        <a:solidFill>
          <a:srgbClr val="414141"/>
        </a:solidFill>
      </p:bgPr>
    </p:bg>
    <p:spTree>
      <p:nvGrpSpPr>
        <p:cNvPr id="170" name="Shape 170"/>
        <p:cNvGrpSpPr/>
        <p:nvPr/>
      </p:nvGrpSpPr>
      <p:grpSpPr>
        <a:xfrm>
          <a:off x="0" y="0"/>
          <a:ext cx="0" cy="0"/>
          <a:chOff x="0" y="0"/>
          <a:chExt cx="0" cy="0"/>
        </a:xfrm>
      </p:grpSpPr>
      <p:sp>
        <p:nvSpPr>
          <p:cNvPr id="171" name="Google Shape;171;p26"/>
          <p:cNvSpPr txBox="1"/>
          <p:nvPr>
            <p:ph type="title"/>
          </p:nvPr>
        </p:nvSpPr>
        <p:spPr>
          <a:xfrm>
            <a:off x="628650" y="365125"/>
            <a:ext cx="7886700" cy="13257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3300"/>
              <a:buFont typeface="Calibri"/>
              <a:buNone/>
              <a:defRPr b="0" i="0" sz="3300" u="none" cap="none" strike="noStrike">
                <a:solidFill>
                  <a:srgbClr val="FFFFFF"/>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72" name="Google Shape;172;p26"/>
          <p:cNvSpPr txBox="1"/>
          <p:nvPr>
            <p:ph idx="1" type="body"/>
          </p:nvPr>
        </p:nvSpPr>
        <p:spPr>
          <a:xfrm>
            <a:off x="628650" y="1825625"/>
            <a:ext cx="7886700" cy="4351200"/>
          </a:xfrm>
          <a:prstGeom prst="rect">
            <a:avLst/>
          </a:prstGeom>
          <a:noFill/>
          <a:ln>
            <a:noFill/>
          </a:ln>
        </p:spPr>
        <p:txBody>
          <a:bodyPr anchorCtr="0" anchor="t" bIns="45700" lIns="45700" spcFirstLastPara="1" rIns="45700" wrap="square" tIns="45700">
            <a:noAutofit/>
          </a:bodyPr>
          <a:lstStyle>
            <a:lvl1pPr indent="-361950" lvl="0" marL="457200" marR="0" rtl="0" algn="l">
              <a:lnSpc>
                <a:spcPct val="90000"/>
              </a:lnSpc>
              <a:spcBef>
                <a:spcPts val="700"/>
              </a:spcBef>
              <a:spcAft>
                <a:spcPts val="0"/>
              </a:spcAft>
              <a:buClr>
                <a:srgbClr val="FFFFFF"/>
              </a:buClr>
              <a:buSzPts val="2100"/>
              <a:buFont typeface="Arial"/>
              <a:buChar char="•"/>
              <a:defRPr b="0" i="0" sz="2100" u="none" cap="none" strike="noStrike">
                <a:solidFill>
                  <a:srgbClr val="FFFFFF"/>
                </a:solidFill>
                <a:latin typeface="Calibri"/>
                <a:ea typeface="Calibri"/>
                <a:cs typeface="Calibri"/>
                <a:sym typeface="Calibri"/>
              </a:defRPr>
            </a:lvl1pPr>
            <a:lvl2pPr indent="-361950" lvl="1" marL="914400" marR="0" rtl="0" algn="l">
              <a:lnSpc>
                <a:spcPct val="90000"/>
              </a:lnSpc>
              <a:spcBef>
                <a:spcPts val="700"/>
              </a:spcBef>
              <a:spcAft>
                <a:spcPts val="0"/>
              </a:spcAft>
              <a:buClr>
                <a:srgbClr val="FFFFFF"/>
              </a:buClr>
              <a:buSzPts val="2100"/>
              <a:buFont typeface="Arial"/>
              <a:buChar char="•"/>
              <a:defRPr b="0" i="0" sz="2100" u="none" cap="none" strike="noStrike">
                <a:solidFill>
                  <a:srgbClr val="FFFFFF"/>
                </a:solidFill>
                <a:latin typeface="Calibri"/>
                <a:ea typeface="Calibri"/>
                <a:cs typeface="Calibri"/>
                <a:sym typeface="Calibri"/>
              </a:defRPr>
            </a:lvl2pPr>
            <a:lvl3pPr indent="-361950" lvl="2" marL="1371600" marR="0" rtl="0" algn="l">
              <a:lnSpc>
                <a:spcPct val="90000"/>
              </a:lnSpc>
              <a:spcBef>
                <a:spcPts val="700"/>
              </a:spcBef>
              <a:spcAft>
                <a:spcPts val="0"/>
              </a:spcAft>
              <a:buClr>
                <a:srgbClr val="FFFFFF"/>
              </a:buClr>
              <a:buSzPts val="2100"/>
              <a:buFont typeface="Arial"/>
              <a:buChar char="•"/>
              <a:defRPr b="0" i="0" sz="2100" u="none" cap="none" strike="noStrike">
                <a:solidFill>
                  <a:srgbClr val="FFFFFF"/>
                </a:solidFill>
                <a:latin typeface="Calibri"/>
                <a:ea typeface="Calibri"/>
                <a:cs typeface="Calibri"/>
                <a:sym typeface="Calibri"/>
              </a:defRPr>
            </a:lvl3pPr>
            <a:lvl4pPr indent="-361950" lvl="3" marL="1828800" marR="0" rtl="0" algn="l">
              <a:lnSpc>
                <a:spcPct val="90000"/>
              </a:lnSpc>
              <a:spcBef>
                <a:spcPts val="700"/>
              </a:spcBef>
              <a:spcAft>
                <a:spcPts val="0"/>
              </a:spcAft>
              <a:buClr>
                <a:srgbClr val="FFFFFF"/>
              </a:buClr>
              <a:buSzPts val="2100"/>
              <a:buFont typeface="Arial"/>
              <a:buChar char="•"/>
              <a:defRPr b="0" i="0" sz="2100" u="none" cap="none" strike="noStrike">
                <a:solidFill>
                  <a:srgbClr val="FFFFFF"/>
                </a:solidFill>
                <a:latin typeface="Calibri"/>
                <a:ea typeface="Calibri"/>
                <a:cs typeface="Calibri"/>
                <a:sym typeface="Calibri"/>
              </a:defRPr>
            </a:lvl4pPr>
            <a:lvl5pPr indent="-361950" lvl="4" marL="2286000" marR="0" rtl="0" algn="l">
              <a:lnSpc>
                <a:spcPct val="90000"/>
              </a:lnSpc>
              <a:spcBef>
                <a:spcPts val="700"/>
              </a:spcBef>
              <a:spcAft>
                <a:spcPts val="0"/>
              </a:spcAft>
              <a:buClr>
                <a:srgbClr val="FFFFFF"/>
              </a:buClr>
              <a:buSzPts val="2100"/>
              <a:buFont typeface="Arial"/>
              <a:buChar char="•"/>
              <a:defRPr b="0" i="0" sz="2100" u="none" cap="none" strike="noStrike">
                <a:solidFill>
                  <a:srgbClr val="FFFFFF"/>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73" name="Google Shape;173;p26"/>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FFFFFF"/>
              </a:buClr>
              <a:buSzPts val="900"/>
              <a:buFont typeface="Calibri"/>
              <a:buNone/>
              <a:defRPr b="0" i="0" sz="9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solidFill>
                <a:srgbClr val="888888"/>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p:cSld name="Dos objetos">
    <p:spTree>
      <p:nvGrpSpPr>
        <p:cNvPr id="174" name="Shape 174"/>
        <p:cNvGrpSpPr/>
        <p:nvPr/>
      </p:nvGrpSpPr>
      <p:grpSpPr>
        <a:xfrm>
          <a:off x="0" y="0"/>
          <a:ext cx="0" cy="0"/>
          <a:chOff x="0" y="0"/>
          <a:chExt cx="0" cy="0"/>
        </a:xfrm>
      </p:grpSpPr>
      <p:sp>
        <p:nvSpPr>
          <p:cNvPr id="175" name="Google Shape;175;p27"/>
          <p:cNvSpPr txBox="1"/>
          <p:nvPr>
            <p:ph type="title"/>
          </p:nvPr>
        </p:nvSpPr>
        <p:spPr>
          <a:xfrm>
            <a:off x="628650" y="365125"/>
            <a:ext cx="7886700" cy="13257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76" name="Google Shape;176;p27"/>
          <p:cNvSpPr txBox="1"/>
          <p:nvPr>
            <p:ph idx="1" type="body"/>
          </p:nvPr>
        </p:nvSpPr>
        <p:spPr>
          <a:xfrm>
            <a:off x="628650" y="1825625"/>
            <a:ext cx="3886200" cy="4351200"/>
          </a:xfrm>
          <a:prstGeom prst="rect">
            <a:avLst/>
          </a:prstGeom>
          <a:noFill/>
          <a:ln>
            <a:noFill/>
          </a:ln>
        </p:spPr>
        <p:txBody>
          <a:bodyPr anchorCtr="0" anchor="t" bIns="45700" lIns="45700" spcFirstLastPara="1" rIns="45700" wrap="square" tIns="45700">
            <a:noAutofit/>
          </a:bodyPr>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77" name="Google Shape;177;p27"/>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p:cSld name="Comparación">
    <p:spTree>
      <p:nvGrpSpPr>
        <p:cNvPr id="178" name="Shape 178"/>
        <p:cNvGrpSpPr/>
        <p:nvPr/>
      </p:nvGrpSpPr>
      <p:grpSpPr>
        <a:xfrm>
          <a:off x="0" y="0"/>
          <a:ext cx="0" cy="0"/>
          <a:chOff x="0" y="0"/>
          <a:chExt cx="0" cy="0"/>
        </a:xfrm>
      </p:grpSpPr>
      <p:sp>
        <p:nvSpPr>
          <p:cNvPr id="179" name="Google Shape;179;p28"/>
          <p:cNvSpPr txBox="1"/>
          <p:nvPr>
            <p:ph type="title"/>
          </p:nvPr>
        </p:nvSpPr>
        <p:spPr>
          <a:xfrm>
            <a:off x="629841" y="365125"/>
            <a:ext cx="7886700" cy="13257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80" name="Google Shape;180;p28"/>
          <p:cNvSpPr txBox="1"/>
          <p:nvPr>
            <p:ph idx="1" type="body"/>
          </p:nvPr>
        </p:nvSpPr>
        <p:spPr>
          <a:xfrm>
            <a:off x="629841" y="1681163"/>
            <a:ext cx="3868200" cy="823800"/>
          </a:xfrm>
          <a:prstGeom prst="rect">
            <a:avLst/>
          </a:prstGeom>
          <a:noFill/>
          <a:ln>
            <a:noFill/>
          </a:ln>
        </p:spPr>
        <p:txBody>
          <a:bodyPr anchorCtr="0" anchor="b" bIns="45700" lIns="45700" spcFirstLastPara="1" rIns="45700" wrap="square" tIns="45700">
            <a:noAutofit/>
          </a:bodyPr>
          <a:lstStyle>
            <a:lvl1pPr indent="-228600" lvl="0" marL="4572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81" name="Google Shape;181;p28"/>
          <p:cNvSpPr txBox="1"/>
          <p:nvPr>
            <p:ph idx="2" type="body"/>
          </p:nvPr>
        </p:nvSpPr>
        <p:spPr>
          <a:xfrm>
            <a:off x="4629148" y="1681163"/>
            <a:ext cx="3887400" cy="823800"/>
          </a:xfrm>
          <a:prstGeom prst="rect">
            <a:avLst/>
          </a:prstGeom>
          <a:noFill/>
          <a:ln>
            <a:noFill/>
          </a:ln>
        </p:spPr>
        <p:txBody>
          <a:bodyPr anchorCtr="0" anchor="b" bIns="45700" lIns="45700" spcFirstLastPara="1" rIns="45700" wrap="square" tIns="45700">
            <a:noAutofit/>
          </a:bodyPr>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82" name="Google Shape;182;p28"/>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p:cSld name="Solo el título">
    <p:spTree>
      <p:nvGrpSpPr>
        <p:cNvPr id="183" name="Shape 183"/>
        <p:cNvGrpSpPr/>
        <p:nvPr/>
      </p:nvGrpSpPr>
      <p:grpSpPr>
        <a:xfrm>
          <a:off x="0" y="0"/>
          <a:ext cx="0" cy="0"/>
          <a:chOff x="0" y="0"/>
          <a:chExt cx="0" cy="0"/>
        </a:xfrm>
      </p:grpSpPr>
      <p:sp>
        <p:nvSpPr>
          <p:cNvPr id="184" name="Google Shape;184;p29"/>
          <p:cNvSpPr txBox="1"/>
          <p:nvPr>
            <p:ph type="title"/>
          </p:nvPr>
        </p:nvSpPr>
        <p:spPr>
          <a:xfrm>
            <a:off x="628650" y="365125"/>
            <a:ext cx="7886700" cy="13257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85" name="Google Shape;185;p29"/>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186" name="Shape 186"/>
        <p:cNvGrpSpPr/>
        <p:nvPr/>
      </p:nvGrpSpPr>
      <p:grpSpPr>
        <a:xfrm>
          <a:off x="0" y="0"/>
          <a:ext cx="0" cy="0"/>
          <a:chOff x="0" y="0"/>
          <a:chExt cx="0" cy="0"/>
        </a:xfrm>
      </p:grpSpPr>
      <p:sp>
        <p:nvSpPr>
          <p:cNvPr id="187" name="Google Shape;187;p30"/>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p:cSld name="Contenido con título">
    <p:spTree>
      <p:nvGrpSpPr>
        <p:cNvPr id="188" name="Shape 188"/>
        <p:cNvGrpSpPr/>
        <p:nvPr/>
      </p:nvGrpSpPr>
      <p:grpSpPr>
        <a:xfrm>
          <a:off x="0" y="0"/>
          <a:ext cx="0" cy="0"/>
          <a:chOff x="0" y="0"/>
          <a:chExt cx="0" cy="0"/>
        </a:xfrm>
      </p:grpSpPr>
      <p:sp>
        <p:nvSpPr>
          <p:cNvPr id="189" name="Google Shape;189;p31"/>
          <p:cNvSpPr txBox="1"/>
          <p:nvPr>
            <p:ph type="title"/>
          </p:nvPr>
        </p:nvSpPr>
        <p:spPr>
          <a:xfrm>
            <a:off x="629841" y="457200"/>
            <a:ext cx="2949300" cy="1600200"/>
          </a:xfrm>
          <a:prstGeom prst="rect">
            <a:avLst/>
          </a:prstGeom>
          <a:noFill/>
          <a:ln>
            <a:noFill/>
          </a:ln>
        </p:spPr>
        <p:txBody>
          <a:bodyPr anchorCtr="0" anchor="b"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Calibri"/>
              <a:buNone/>
              <a:defRPr b="0" i="0" sz="24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90" name="Google Shape;190;p31"/>
          <p:cNvSpPr txBox="1"/>
          <p:nvPr>
            <p:ph idx="1" type="body"/>
          </p:nvPr>
        </p:nvSpPr>
        <p:spPr>
          <a:xfrm>
            <a:off x="3887391" y="987425"/>
            <a:ext cx="4629300" cy="4873500"/>
          </a:xfrm>
          <a:prstGeom prst="rect">
            <a:avLst/>
          </a:prstGeom>
          <a:noFill/>
          <a:ln>
            <a:noFill/>
          </a:ln>
        </p:spPr>
        <p:txBody>
          <a:bodyPr anchorCtr="0" anchor="t" bIns="45700" lIns="45700" spcFirstLastPara="1" rIns="45700" wrap="square" tIns="45700">
            <a:noAutofit/>
          </a:bodyPr>
          <a:lstStyle>
            <a:lvl1pPr indent="-381000" lvl="0" marL="457200" marR="0" rtl="0" algn="l">
              <a:lnSpc>
                <a:spcPct val="90000"/>
              </a:lnSpc>
              <a:spcBef>
                <a:spcPts val="7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1pPr>
            <a:lvl2pPr indent="-381000" lvl="1" marL="914400" marR="0" rtl="0" algn="l">
              <a:lnSpc>
                <a:spcPct val="90000"/>
              </a:lnSpc>
              <a:spcBef>
                <a:spcPts val="7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2pPr>
            <a:lvl3pPr indent="-381000" lvl="2" marL="1371600" marR="0" rtl="0" algn="l">
              <a:lnSpc>
                <a:spcPct val="90000"/>
              </a:lnSpc>
              <a:spcBef>
                <a:spcPts val="7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3pPr>
            <a:lvl4pPr indent="-381000" lvl="3" marL="1828800" marR="0" rtl="0" algn="l">
              <a:lnSpc>
                <a:spcPct val="90000"/>
              </a:lnSpc>
              <a:spcBef>
                <a:spcPts val="7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4pPr>
            <a:lvl5pPr indent="-381000" lvl="4" marL="2286000" marR="0" rtl="0" algn="l">
              <a:lnSpc>
                <a:spcPct val="90000"/>
              </a:lnSpc>
              <a:spcBef>
                <a:spcPts val="700"/>
              </a:spcBef>
              <a:spcAft>
                <a:spcPts val="0"/>
              </a:spcAft>
              <a:buClr>
                <a:srgbClr val="000000"/>
              </a:buClr>
              <a:buSzPts val="2400"/>
              <a:buFont typeface="Arial"/>
              <a:buChar char="•"/>
              <a:defRPr b="0" i="0" sz="24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91" name="Google Shape;191;p31"/>
          <p:cNvSpPr txBox="1"/>
          <p:nvPr>
            <p:ph idx="2" type="body"/>
          </p:nvPr>
        </p:nvSpPr>
        <p:spPr>
          <a:xfrm>
            <a:off x="629838" y="2057400"/>
            <a:ext cx="2949300" cy="3811500"/>
          </a:xfrm>
          <a:prstGeom prst="rect">
            <a:avLst/>
          </a:prstGeom>
          <a:noFill/>
          <a:ln>
            <a:noFill/>
          </a:ln>
        </p:spPr>
        <p:txBody>
          <a:bodyPr anchorCtr="0" anchor="t" bIns="45700" lIns="45700" spcFirstLastPara="1" rIns="45700" wrap="square" tIns="45700">
            <a:noAutofit/>
          </a:bodyPr>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92" name="Google Shape;192;p31"/>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p:cSld name="Imagen con título">
    <p:spTree>
      <p:nvGrpSpPr>
        <p:cNvPr id="193" name="Shape 193"/>
        <p:cNvGrpSpPr/>
        <p:nvPr/>
      </p:nvGrpSpPr>
      <p:grpSpPr>
        <a:xfrm>
          <a:off x="0" y="0"/>
          <a:ext cx="0" cy="0"/>
          <a:chOff x="0" y="0"/>
          <a:chExt cx="0" cy="0"/>
        </a:xfrm>
      </p:grpSpPr>
      <p:sp>
        <p:nvSpPr>
          <p:cNvPr id="194" name="Google Shape;194;p32"/>
          <p:cNvSpPr txBox="1"/>
          <p:nvPr>
            <p:ph type="title"/>
          </p:nvPr>
        </p:nvSpPr>
        <p:spPr>
          <a:xfrm>
            <a:off x="629841" y="457200"/>
            <a:ext cx="2949300" cy="1600200"/>
          </a:xfrm>
          <a:prstGeom prst="rect">
            <a:avLst/>
          </a:prstGeom>
          <a:noFill/>
          <a:ln>
            <a:noFill/>
          </a:ln>
        </p:spPr>
        <p:txBody>
          <a:bodyPr anchorCtr="0" anchor="b"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Calibri"/>
              <a:buNone/>
              <a:defRPr b="0" i="0" sz="24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95" name="Google Shape;195;p32"/>
          <p:cNvSpPr/>
          <p:nvPr>
            <p:ph idx="2" type="pic"/>
          </p:nvPr>
        </p:nvSpPr>
        <p:spPr>
          <a:xfrm>
            <a:off x="3887391" y="987425"/>
            <a:ext cx="46293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lvl="1"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lvl="2"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lvl="3"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lvl="4"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lvl="5"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lvl="6"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lvl="7"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lvl="8"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96" name="Google Shape;196;p32"/>
          <p:cNvSpPr txBox="1"/>
          <p:nvPr>
            <p:ph idx="1" type="body"/>
          </p:nvPr>
        </p:nvSpPr>
        <p:spPr>
          <a:xfrm>
            <a:off x="629841" y="2057400"/>
            <a:ext cx="2949300" cy="3811500"/>
          </a:xfrm>
          <a:prstGeom prst="rect">
            <a:avLst/>
          </a:prstGeom>
          <a:noFill/>
          <a:ln>
            <a:noFill/>
          </a:ln>
        </p:spPr>
        <p:txBody>
          <a:bodyPr anchorCtr="0" anchor="t" bIns="45700" lIns="45700" spcFirstLastPara="1" rIns="45700" wrap="square" tIns="45700">
            <a:noAutofit/>
          </a:bodyPr>
          <a:lstStyle>
            <a:lvl1pPr indent="-228600" lvl="0" marL="4572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1pPr>
            <a:lvl2pPr indent="-228600" lvl="1" marL="9144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2pPr>
            <a:lvl3pPr indent="-228600" lvl="2" marL="13716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3pPr>
            <a:lvl4pPr indent="-228600" lvl="3" marL="18288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4pPr>
            <a:lvl5pPr indent="-228600" lvl="4" marL="2286000" marR="0" rtl="0" algn="l">
              <a:lnSpc>
                <a:spcPct val="90000"/>
              </a:lnSpc>
              <a:spcBef>
                <a:spcPts val="700"/>
              </a:spcBef>
              <a:spcAft>
                <a:spcPts val="0"/>
              </a:spcAft>
              <a:buClr>
                <a:srgbClr val="000000"/>
              </a:buClr>
              <a:buSzPts val="1200"/>
              <a:buFont typeface="Arial"/>
              <a:buNone/>
              <a:defRPr b="0" i="0" sz="12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97" name="Google Shape;197;p32"/>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tx">
  <p:cSld name="TITLE_AND_BODY">
    <p:bg>
      <p:bgPr>
        <a:solidFill>
          <a:srgbClr val="FFFFFF"/>
        </a:solidFill>
      </p:bgPr>
    </p:bg>
    <p:spTree>
      <p:nvGrpSpPr>
        <p:cNvPr id="34" name="Shape 34"/>
        <p:cNvGrpSpPr/>
        <p:nvPr/>
      </p:nvGrpSpPr>
      <p:grpSpPr>
        <a:xfrm>
          <a:off x="0" y="0"/>
          <a:ext cx="0" cy="0"/>
          <a:chOff x="0" y="0"/>
          <a:chExt cx="0" cy="0"/>
        </a:xfrm>
      </p:grpSpPr>
      <p:sp>
        <p:nvSpPr>
          <p:cNvPr id="35" name="Google Shape;35;p4"/>
          <p:cNvSpPr txBox="1"/>
          <p:nvPr>
            <p:ph type="title"/>
          </p:nvPr>
        </p:nvSpPr>
        <p:spPr>
          <a:xfrm>
            <a:off x="444500" y="1216025"/>
            <a:ext cx="8229600" cy="4032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3600"/>
              <a:buFont typeface="Calibri"/>
              <a:buNone/>
              <a:defRPr sz="36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
          <p:cNvSpPr txBox="1"/>
          <p:nvPr>
            <p:ph idx="1" type="body"/>
          </p:nvPr>
        </p:nvSpPr>
        <p:spPr>
          <a:xfrm>
            <a:off x="457200" y="2066925"/>
            <a:ext cx="8229600" cy="405923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500"/>
              </a:spcBef>
              <a:spcAft>
                <a:spcPts val="0"/>
              </a:spcAft>
              <a:buClr>
                <a:srgbClr val="595959"/>
              </a:buClr>
              <a:buSzPts val="2400"/>
              <a:buChar char="•"/>
              <a:defRPr sz="2400">
                <a:solidFill>
                  <a:srgbClr val="595959"/>
                </a:solidFill>
                <a:latin typeface="Calibri"/>
                <a:ea typeface="Calibri"/>
                <a:cs typeface="Calibri"/>
                <a:sym typeface="Calibri"/>
              </a:defRPr>
            </a:lvl1pPr>
            <a:lvl2pPr indent="-381000" lvl="1" marL="914400" algn="l">
              <a:lnSpc>
                <a:spcPct val="100000"/>
              </a:lnSpc>
              <a:spcBef>
                <a:spcPts val="500"/>
              </a:spcBef>
              <a:spcAft>
                <a:spcPts val="0"/>
              </a:spcAft>
              <a:buClr>
                <a:srgbClr val="595959"/>
              </a:buClr>
              <a:buSzPts val="2400"/>
              <a:buChar char="–"/>
              <a:defRPr sz="2400">
                <a:solidFill>
                  <a:srgbClr val="595959"/>
                </a:solidFill>
                <a:latin typeface="Calibri"/>
                <a:ea typeface="Calibri"/>
                <a:cs typeface="Calibri"/>
                <a:sym typeface="Calibri"/>
              </a:defRPr>
            </a:lvl2pPr>
            <a:lvl3pPr indent="-381000" lvl="2" marL="1371600" algn="l">
              <a:lnSpc>
                <a:spcPct val="100000"/>
              </a:lnSpc>
              <a:spcBef>
                <a:spcPts val="500"/>
              </a:spcBef>
              <a:spcAft>
                <a:spcPts val="0"/>
              </a:spcAft>
              <a:buClr>
                <a:srgbClr val="595959"/>
              </a:buClr>
              <a:buSzPts val="2400"/>
              <a:buChar char="•"/>
              <a:defRPr sz="2400">
                <a:solidFill>
                  <a:srgbClr val="595959"/>
                </a:solidFill>
                <a:latin typeface="Calibri"/>
                <a:ea typeface="Calibri"/>
                <a:cs typeface="Calibri"/>
                <a:sym typeface="Calibri"/>
              </a:defRPr>
            </a:lvl3pPr>
            <a:lvl4pPr indent="-381000" lvl="3" marL="1828800" algn="l">
              <a:lnSpc>
                <a:spcPct val="100000"/>
              </a:lnSpc>
              <a:spcBef>
                <a:spcPts val="500"/>
              </a:spcBef>
              <a:spcAft>
                <a:spcPts val="0"/>
              </a:spcAft>
              <a:buClr>
                <a:srgbClr val="595959"/>
              </a:buClr>
              <a:buSzPts val="2400"/>
              <a:buChar char="–"/>
              <a:defRPr sz="2400">
                <a:solidFill>
                  <a:srgbClr val="595959"/>
                </a:solidFill>
                <a:latin typeface="Calibri"/>
                <a:ea typeface="Calibri"/>
                <a:cs typeface="Calibri"/>
                <a:sym typeface="Calibri"/>
              </a:defRPr>
            </a:lvl4pPr>
            <a:lvl5pPr indent="-381000" lvl="4" marL="2286000" algn="l">
              <a:lnSpc>
                <a:spcPct val="100000"/>
              </a:lnSpc>
              <a:spcBef>
                <a:spcPts val="500"/>
              </a:spcBef>
              <a:spcAft>
                <a:spcPts val="0"/>
              </a:spcAft>
              <a:buClr>
                <a:srgbClr val="595959"/>
              </a:buClr>
              <a:buSzPts val="2400"/>
              <a:buChar char="»"/>
              <a:defRPr sz="2400">
                <a:solidFill>
                  <a:srgbClr val="595959"/>
                </a:solidFill>
                <a:latin typeface="Calibri"/>
                <a:ea typeface="Calibri"/>
                <a:cs typeface="Calibri"/>
                <a:sym typeface="Calibri"/>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4"/>
          <p:cNvSpPr txBox="1"/>
          <p:nvPr>
            <p:ph idx="12" type="sldNum"/>
          </p:nvPr>
        </p:nvSpPr>
        <p:spPr>
          <a:xfrm>
            <a:off x="8422859" y="6404312"/>
            <a:ext cx="263943" cy="269201"/>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88888"/>
                </a:solidFill>
              </a:defRPr>
            </a:lvl1pPr>
            <a:lvl2pPr indent="0" lvl="1" marL="0" algn="r">
              <a:spcBef>
                <a:spcPts val="0"/>
              </a:spcBef>
              <a:spcAft>
                <a:spcPts val="0"/>
              </a:spcAft>
              <a:buNone/>
              <a:defRPr sz="1200">
                <a:solidFill>
                  <a:srgbClr val="888888"/>
                </a:solidFill>
              </a:defRPr>
            </a:lvl2pPr>
            <a:lvl3pPr indent="0" lvl="2" marL="0" algn="r">
              <a:spcBef>
                <a:spcPts val="0"/>
              </a:spcBef>
              <a:spcAft>
                <a:spcPts val="0"/>
              </a:spcAft>
              <a:buNone/>
              <a:defRPr sz="1200">
                <a:solidFill>
                  <a:srgbClr val="888888"/>
                </a:solidFill>
              </a:defRPr>
            </a:lvl3pPr>
            <a:lvl4pPr indent="0" lvl="3" marL="0" algn="r">
              <a:spcBef>
                <a:spcPts val="0"/>
              </a:spcBef>
              <a:spcAft>
                <a:spcPts val="0"/>
              </a:spcAft>
              <a:buNone/>
              <a:defRPr sz="1200">
                <a:solidFill>
                  <a:srgbClr val="888888"/>
                </a:solidFill>
              </a:defRPr>
            </a:lvl4pPr>
            <a:lvl5pPr indent="0" lvl="4" marL="0" algn="r">
              <a:spcBef>
                <a:spcPts val="0"/>
              </a:spcBef>
              <a:spcAft>
                <a:spcPts val="0"/>
              </a:spcAft>
              <a:buNone/>
              <a:defRPr sz="1200">
                <a:solidFill>
                  <a:srgbClr val="888888"/>
                </a:solidFill>
              </a:defRPr>
            </a:lvl5pPr>
            <a:lvl6pPr indent="0" lvl="5" marL="0" algn="r">
              <a:spcBef>
                <a:spcPts val="0"/>
              </a:spcBef>
              <a:spcAft>
                <a:spcPts val="0"/>
              </a:spcAft>
              <a:buNone/>
              <a:defRPr sz="1200">
                <a:solidFill>
                  <a:srgbClr val="888888"/>
                </a:solidFill>
              </a:defRPr>
            </a:lvl6pPr>
            <a:lvl7pPr indent="0" lvl="6" marL="0" algn="r">
              <a:spcBef>
                <a:spcPts val="0"/>
              </a:spcBef>
              <a:spcAft>
                <a:spcPts val="0"/>
              </a:spcAft>
              <a:buNone/>
              <a:defRPr sz="1200">
                <a:solidFill>
                  <a:srgbClr val="888888"/>
                </a:solidFill>
              </a:defRPr>
            </a:lvl7pPr>
            <a:lvl8pPr indent="0" lvl="7" marL="0" algn="r">
              <a:spcBef>
                <a:spcPts val="0"/>
              </a:spcBef>
              <a:spcAft>
                <a:spcPts val="0"/>
              </a:spcAft>
              <a:buNone/>
              <a:defRPr sz="1200">
                <a:solidFill>
                  <a:srgbClr val="888888"/>
                </a:solidFill>
              </a:defRPr>
            </a:lvl8pPr>
            <a:lvl9pPr indent="0" lvl="8" marL="0" algn="r">
              <a:spcBef>
                <a:spcPts val="0"/>
              </a:spcBef>
              <a:spcAft>
                <a:spcPts val="0"/>
              </a:spcAft>
              <a:buNone/>
              <a:defRPr sz="1200">
                <a:solidFill>
                  <a:srgbClr val="888888"/>
                </a:solidFill>
              </a:defRPr>
            </a:lvl9pPr>
          </a:lstStyle>
          <a:p>
            <a:pPr indent="0" lvl="0" marL="0" rtl="0" algn="r">
              <a:spcBef>
                <a:spcPts val="0"/>
              </a:spcBef>
              <a:spcAft>
                <a:spcPts val="0"/>
              </a:spcAft>
              <a:buNone/>
            </a:pPr>
            <a:fld id="{00000000-1234-1234-1234-123412341234}" type="slidenum">
              <a:rPr lang="es-ES"/>
              <a:t>‹#›</a:t>
            </a:fld>
            <a:endParaRPr b="0" i="0" u="none" cap="none" strike="noStrike">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p:cSld name="Título y texto vertical">
    <p:spTree>
      <p:nvGrpSpPr>
        <p:cNvPr id="198" name="Shape 198"/>
        <p:cNvGrpSpPr/>
        <p:nvPr/>
      </p:nvGrpSpPr>
      <p:grpSpPr>
        <a:xfrm>
          <a:off x="0" y="0"/>
          <a:ext cx="0" cy="0"/>
          <a:chOff x="0" y="0"/>
          <a:chExt cx="0" cy="0"/>
        </a:xfrm>
      </p:grpSpPr>
      <p:sp>
        <p:nvSpPr>
          <p:cNvPr id="199" name="Google Shape;199;p33"/>
          <p:cNvSpPr txBox="1"/>
          <p:nvPr>
            <p:ph type="title"/>
          </p:nvPr>
        </p:nvSpPr>
        <p:spPr>
          <a:xfrm>
            <a:off x="628650" y="365125"/>
            <a:ext cx="7886700" cy="13257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200" name="Google Shape;200;p33"/>
          <p:cNvSpPr txBox="1"/>
          <p:nvPr>
            <p:ph idx="1" type="body"/>
          </p:nvPr>
        </p:nvSpPr>
        <p:spPr>
          <a:xfrm>
            <a:off x="628650" y="1825625"/>
            <a:ext cx="7886700" cy="4351200"/>
          </a:xfrm>
          <a:prstGeom prst="rect">
            <a:avLst/>
          </a:prstGeom>
          <a:noFill/>
          <a:ln>
            <a:noFill/>
          </a:ln>
        </p:spPr>
        <p:txBody>
          <a:bodyPr anchorCtr="0" anchor="t" bIns="45700" lIns="45700" spcFirstLastPara="1" rIns="45700" wrap="square" tIns="45700">
            <a:noAutofit/>
          </a:bodyPr>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01" name="Google Shape;201;p33"/>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p:cSld name="Título vertical y texto">
    <p:spTree>
      <p:nvGrpSpPr>
        <p:cNvPr id="202" name="Shape 202"/>
        <p:cNvGrpSpPr/>
        <p:nvPr/>
      </p:nvGrpSpPr>
      <p:grpSpPr>
        <a:xfrm>
          <a:off x="0" y="0"/>
          <a:ext cx="0" cy="0"/>
          <a:chOff x="0" y="0"/>
          <a:chExt cx="0" cy="0"/>
        </a:xfrm>
      </p:grpSpPr>
      <p:sp>
        <p:nvSpPr>
          <p:cNvPr id="203" name="Google Shape;203;p34"/>
          <p:cNvSpPr txBox="1"/>
          <p:nvPr>
            <p:ph type="title"/>
          </p:nvPr>
        </p:nvSpPr>
        <p:spPr>
          <a:xfrm>
            <a:off x="6543675" y="365125"/>
            <a:ext cx="1971600" cy="58119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204" name="Google Shape;204;p34"/>
          <p:cNvSpPr txBox="1"/>
          <p:nvPr>
            <p:ph idx="1" type="body"/>
          </p:nvPr>
        </p:nvSpPr>
        <p:spPr>
          <a:xfrm>
            <a:off x="628650" y="365125"/>
            <a:ext cx="5800800" cy="5811900"/>
          </a:xfrm>
          <a:prstGeom prst="rect">
            <a:avLst/>
          </a:prstGeom>
          <a:noFill/>
          <a:ln>
            <a:noFill/>
          </a:ln>
        </p:spPr>
        <p:txBody>
          <a:bodyPr anchorCtr="0" anchor="t" bIns="45700" lIns="45700" spcFirstLastPara="1" rIns="45700" wrap="square" tIns="45700">
            <a:noAutofit/>
          </a:bodyPr>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205" name="Google Shape;205;p34"/>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1">
  <p:cSld name="Título y objetos_1">
    <p:spTree>
      <p:nvGrpSpPr>
        <p:cNvPr id="206" name="Shape 206"/>
        <p:cNvGrpSpPr/>
        <p:nvPr/>
      </p:nvGrpSpPr>
      <p:grpSpPr>
        <a:xfrm>
          <a:off x="0" y="0"/>
          <a:ext cx="0" cy="0"/>
          <a:chOff x="0" y="0"/>
          <a:chExt cx="0" cy="0"/>
        </a:xfrm>
      </p:grpSpPr>
      <p:sp>
        <p:nvSpPr>
          <p:cNvPr id="207" name="Google Shape;207;p35"/>
          <p:cNvSpPr/>
          <p:nvPr/>
        </p:nvSpPr>
        <p:spPr>
          <a:xfrm>
            <a:off x="0" y="0"/>
            <a:ext cx="9144000" cy="1016100"/>
          </a:xfrm>
          <a:prstGeom prst="rect">
            <a:avLst/>
          </a:prstGeom>
          <a:solidFill>
            <a:srgbClr val="4040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Imagen 4" id="208" name="Google Shape;208;p35"/>
          <p:cNvPicPr preferRelativeResize="0"/>
          <p:nvPr/>
        </p:nvPicPr>
        <p:blipFill rotWithShape="1">
          <a:blip r:embed="rId2">
            <a:alphaModFix/>
          </a:blip>
          <a:srcRect b="0" l="0" r="0" t="0"/>
          <a:stretch/>
        </p:blipFill>
        <p:spPr>
          <a:xfrm>
            <a:off x="149225" y="114300"/>
            <a:ext cx="2068515" cy="690563"/>
          </a:xfrm>
          <a:prstGeom prst="rect">
            <a:avLst/>
          </a:prstGeom>
          <a:noFill/>
          <a:ln>
            <a:noFill/>
          </a:ln>
        </p:spPr>
      </p:pic>
      <p:cxnSp>
        <p:nvCxnSpPr>
          <p:cNvPr id="209" name="Google Shape;209;p35"/>
          <p:cNvCxnSpPr/>
          <p:nvPr/>
        </p:nvCxnSpPr>
        <p:spPr>
          <a:xfrm>
            <a:off x="-1" y="1014412"/>
            <a:ext cx="9144000" cy="1500"/>
          </a:xfrm>
          <a:prstGeom prst="straightConnector1">
            <a:avLst/>
          </a:prstGeom>
          <a:noFill/>
          <a:ln cap="flat" cmpd="sng" w="9525">
            <a:solidFill>
              <a:srgbClr val="D7D7D7"/>
            </a:solidFill>
            <a:prstDash val="solid"/>
            <a:round/>
            <a:headEnd len="sm" w="sm" type="none"/>
            <a:tailEnd len="sm" w="sm" type="none"/>
          </a:ln>
        </p:spPr>
      </p:cxnSp>
      <p:sp>
        <p:nvSpPr>
          <p:cNvPr id="210" name="Google Shape;210;p35"/>
          <p:cNvSpPr txBox="1"/>
          <p:nvPr>
            <p:ph type="title"/>
          </p:nvPr>
        </p:nvSpPr>
        <p:spPr>
          <a:xfrm>
            <a:off x="444500" y="1216025"/>
            <a:ext cx="8229600" cy="403200"/>
          </a:xfrm>
          <a:prstGeom prst="rect">
            <a:avLst/>
          </a:prstGeom>
          <a:noFill/>
          <a:ln>
            <a:noFill/>
          </a:ln>
        </p:spPr>
        <p:txBody>
          <a:bodyPr anchorCtr="0" anchor="ctr" bIns="45700" lIns="45700" spcFirstLastPara="1" rIns="45700" wrap="square" tIns="45700">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211" name="Google Shape;211;p35"/>
          <p:cNvSpPr txBox="1"/>
          <p:nvPr>
            <p:ph idx="12" type="sldNum"/>
          </p:nvPr>
        </p:nvSpPr>
        <p:spPr>
          <a:xfrm>
            <a:off x="8422823" y="6404294"/>
            <a:ext cx="2640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sz="900"/>
          </a:p>
        </p:txBody>
      </p:sp>
      <p:pic>
        <p:nvPicPr>
          <p:cNvPr id="212" name="Google Shape;212;p35"/>
          <p:cNvPicPr preferRelativeResize="0"/>
          <p:nvPr/>
        </p:nvPicPr>
        <p:blipFill>
          <a:blip r:embed="rId3">
            <a:alphaModFix/>
          </a:blip>
          <a:stretch>
            <a:fillRect/>
          </a:stretch>
        </p:blipFill>
        <p:spPr>
          <a:xfrm>
            <a:off x="5262125" y="202506"/>
            <a:ext cx="3592874" cy="610975"/>
          </a:xfrm>
          <a:prstGeom prst="rect">
            <a:avLst/>
          </a:prstGeom>
          <a:noFill/>
          <a:ln>
            <a:noFill/>
          </a:ln>
        </p:spPr>
      </p:pic>
      <p:sp>
        <p:nvSpPr>
          <p:cNvPr id="213" name="Google Shape;213;p35"/>
          <p:cNvSpPr/>
          <p:nvPr/>
        </p:nvSpPr>
        <p:spPr>
          <a:xfrm>
            <a:off x="125" y="6486000"/>
            <a:ext cx="9144000" cy="430500"/>
          </a:xfrm>
          <a:prstGeom prst="rect">
            <a:avLst/>
          </a:prstGeom>
          <a:solidFill>
            <a:srgbClr val="B52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8" name="Shape 38"/>
        <p:cNvGrpSpPr/>
        <p:nvPr/>
      </p:nvGrpSpPr>
      <p:grpSpPr>
        <a:xfrm>
          <a:off x="0" y="0"/>
          <a:ext cx="0" cy="0"/>
          <a:chOff x="0" y="0"/>
          <a:chExt cx="0" cy="0"/>
        </a:xfrm>
      </p:grpSpPr>
      <p:sp>
        <p:nvSpPr>
          <p:cNvPr id="39" name="Google Shape;39;p5"/>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41" name="Google Shape;41;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4" name="Shape 44"/>
        <p:cNvGrpSpPr/>
        <p:nvPr/>
      </p:nvGrpSpPr>
      <p:grpSpPr>
        <a:xfrm>
          <a:off x="0" y="0"/>
          <a:ext cx="0" cy="0"/>
          <a:chOff x="0" y="0"/>
          <a:chExt cx="0" cy="0"/>
        </a:xfrm>
      </p:grpSpPr>
      <p:sp>
        <p:nvSpPr>
          <p:cNvPr id="45" name="Google Shape;45;p6"/>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7" name="Google Shape;47;p6"/>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1" name="Shape 51"/>
        <p:cNvGrpSpPr/>
        <p:nvPr/>
      </p:nvGrpSpPr>
      <p:grpSpPr>
        <a:xfrm>
          <a:off x="0" y="0"/>
          <a:ext cx="0" cy="0"/>
          <a:chOff x="0" y="0"/>
          <a:chExt cx="0" cy="0"/>
        </a:xfrm>
      </p:grpSpPr>
      <p:sp>
        <p:nvSpPr>
          <p:cNvPr id="52" name="Google Shape;52;p7"/>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4" name="Google Shape;54;p7"/>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 name="Google Shape;55;p7"/>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6" name="Google Shape;56;p7"/>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7" name="Google Shape;57;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8"/>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5" name="Shape 65"/>
        <p:cNvGrpSpPr/>
        <p:nvPr/>
      </p:nvGrpSpPr>
      <p:grpSpPr>
        <a:xfrm>
          <a:off x="0" y="0"/>
          <a:ext cx="0" cy="0"/>
          <a:chOff x="0" y="0"/>
          <a:chExt cx="0" cy="0"/>
        </a:xfrm>
      </p:grpSpPr>
      <p:sp>
        <p:nvSpPr>
          <p:cNvPr id="66" name="Google Shape;66;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9" name="Shape 69"/>
        <p:cNvGrpSpPr/>
        <p:nvPr/>
      </p:nvGrpSpPr>
      <p:grpSpPr>
        <a:xfrm>
          <a:off x="0" y="0"/>
          <a:ext cx="0" cy="0"/>
          <a:chOff x="0" y="0"/>
          <a:chExt cx="0" cy="0"/>
        </a:xfrm>
      </p:grpSpPr>
      <p:sp>
        <p:nvSpPr>
          <p:cNvPr id="70" name="Google Shape;70;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0"/>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72" name="Google Shape;72;p10"/>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73" name="Google Shape;73;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6.xml"/><Relationship Id="rId10" Type="http://schemas.openxmlformats.org/officeDocument/2006/relationships/slideLayout" Target="../slideLayouts/slideLayout5.xml"/><Relationship Id="rId13" Type="http://schemas.openxmlformats.org/officeDocument/2006/relationships/slideLayout" Target="../slideLayouts/slideLayout8.xml"/><Relationship Id="rId12" Type="http://schemas.openxmlformats.org/officeDocument/2006/relationships/slideLayout" Target="../slideLayouts/slideLayout7.xml"/><Relationship Id="rId1" Type="http://schemas.openxmlformats.org/officeDocument/2006/relationships/image" Target="../media/image7.png"/><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3.png"/><Relationship Id="rId19" Type="http://schemas.openxmlformats.org/officeDocument/2006/relationships/theme" Target="../theme/theme3.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4.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pic>
        <p:nvPicPr>
          <p:cNvPr descr="logo1-upv.png" id="15" name="Google Shape;15;p1"/>
          <p:cNvPicPr preferRelativeResize="0"/>
          <p:nvPr/>
        </p:nvPicPr>
        <p:blipFill rotWithShape="1">
          <a:blip r:embed="rId1">
            <a:alphaModFix/>
          </a:blip>
          <a:srcRect b="0" l="0" r="0" t="0"/>
          <a:stretch/>
        </p:blipFill>
        <p:spPr>
          <a:xfrm>
            <a:off x="95018" y="173407"/>
            <a:ext cx="903674" cy="301687"/>
          </a:xfrm>
          <a:prstGeom prst="rect">
            <a:avLst/>
          </a:prstGeom>
          <a:noFill/>
          <a:ln>
            <a:noFill/>
          </a:ln>
        </p:spPr>
      </p:pic>
      <p:pic>
        <p:nvPicPr>
          <p:cNvPr descr="logo2-ETSIT.png" id="16" name="Google Shape;16;p1"/>
          <p:cNvPicPr preferRelativeResize="0"/>
          <p:nvPr/>
        </p:nvPicPr>
        <p:blipFill rotWithShape="1">
          <a:blip r:embed="rId2">
            <a:alphaModFix/>
          </a:blip>
          <a:srcRect b="0" l="0" r="0" t="0"/>
          <a:stretch/>
        </p:blipFill>
        <p:spPr>
          <a:xfrm>
            <a:off x="7893946" y="106897"/>
            <a:ext cx="1072896" cy="390144"/>
          </a:xfrm>
          <a:prstGeom prst="rect">
            <a:avLst/>
          </a:prstGeom>
          <a:noFill/>
          <a:ln>
            <a:noFill/>
          </a:ln>
        </p:spPr>
      </p:pic>
      <p:pic>
        <p:nvPicPr>
          <p:cNvPr descr="lineas.png" id="17" name="Google Shape;17;p1"/>
          <p:cNvPicPr preferRelativeResize="0"/>
          <p:nvPr/>
        </p:nvPicPr>
        <p:blipFill rotWithShape="1">
          <a:blip r:embed="rId3">
            <a:alphaModFix/>
          </a:blip>
          <a:srcRect b="0" l="0" r="0" t="0"/>
          <a:stretch/>
        </p:blipFill>
        <p:spPr>
          <a:xfrm>
            <a:off x="7880350" y="3886200"/>
            <a:ext cx="1263650" cy="2281238"/>
          </a:xfrm>
          <a:prstGeom prst="rect">
            <a:avLst/>
          </a:prstGeom>
          <a:noFill/>
          <a:ln>
            <a:noFill/>
          </a:ln>
        </p:spPr>
      </p:pic>
      <p:sp>
        <p:nvSpPr>
          <p:cNvPr id="18" name="Google Shape;18;p1"/>
          <p:cNvSpPr/>
          <p:nvPr/>
        </p:nvSpPr>
        <p:spPr>
          <a:xfrm>
            <a:off x="-4" y="1130300"/>
            <a:ext cx="9144000" cy="50736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1"/>
          <p:cNvSpPr/>
          <p:nvPr/>
        </p:nvSpPr>
        <p:spPr>
          <a:xfrm>
            <a:off x="0" y="0"/>
            <a:ext cx="9144000" cy="817200"/>
          </a:xfrm>
          <a:prstGeom prst="rect">
            <a:avLst/>
          </a:prstGeom>
          <a:solidFill>
            <a:srgbClr val="40404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0" name="Google Shape;20;p1"/>
          <p:cNvPicPr preferRelativeResize="0"/>
          <p:nvPr/>
        </p:nvPicPr>
        <p:blipFill>
          <a:blip r:embed="rId4">
            <a:alphaModFix/>
          </a:blip>
          <a:stretch>
            <a:fillRect/>
          </a:stretch>
        </p:blipFill>
        <p:spPr>
          <a:xfrm>
            <a:off x="5490725" y="126306"/>
            <a:ext cx="3592874" cy="610975"/>
          </a:xfrm>
          <a:prstGeom prst="rect">
            <a:avLst/>
          </a:prstGeom>
          <a:noFill/>
          <a:ln>
            <a:noFill/>
          </a:ln>
        </p:spPr>
      </p:pic>
      <p:pic>
        <p:nvPicPr>
          <p:cNvPr descr="Imagen 4" id="21" name="Google Shape;21;p1"/>
          <p:cNvPicPr preferRelativeResize="0"/>
          <p:nvPr/>
        </p:nvPicPr>
        <p:blipFill rotWithShape="1">
          <a:blip r:embed="rId5">
            <a:alphaModFix/>
          </a:blip>
          <a:srcRect b="0" l="0" r="0" t="0"/>
          <a:stretch/>
        </p:blipFill>
        <p:spPr>
          <a:xfrm>
            <a:off x="73025" y="38100"/>
            <a:ext cx="2068515" cy="690563"/>
          </a:xfrm>
          <a:prstGeom prst="rect">
            <a:avLst/>
          </a:prstGeom>
          <a:noFill/>
          <a:ln>
            <a:noFill/>
          </a:ln>
        </p:spPr>
      </p:pic>
      <p:sp>
        <p:nvSpPr>
          <p:cNvPr id="22" name="Google Shape;22;p1"/>
          <p:cNvSpPr/>
          <p:nvPr/>
        </p:nvSpPr>
        <p:spPr>
          <a:xfrm>
            <a:off x="125" y="6486000"/>
            <a:ext cx="9144000" cy="430500"/>
          </a:xfrm>
          <a:prstGeom prst="rect">
            <a:avLst/>
          </a:prstGeom>
          <a:solidFill>
            <a:srgbClr val="B52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4141"/>
        </a:solidFill>
      </p:bgPr>
    </p:bg>
    <p:spTree>
      <p:nvGrpSpPr>
        <p:cNvPr id="104" name="Shape 104"/>
        <p:cNvGrpSpPr/>
        <p:nvPr/>
      </p:nvGrpSpPr>
      <p:grpSpPr>
        <a:xfrm>
          <a:off x="0" y="0"/>
          <a:ext cx="0" cy="0"/>
          <a:chOff x="0" y="0"/>
          <a:chExt cx="0" cy="0"/>
        </a:xfrm>
      </p:grpSpPr>
      <p:sp>
        <p:nvSpPr>
          <p:cNvPr id="105" name="Google Shape;105;p15"/>
          <p:cNvSpPr txBox="1"/>
          <p:nvPr>
            <p:ph type="title"/>
          </p:nvPr>
        </p:nvSpPr>
        <p:spPr>
          <a:xfrm>
            <a:off x="457200" y="92074"/>
            <a:ext cx="8229600" cy="1508127"/>
          </a:xfrm>
          <a:prstGeom prst="rect">
            <a:avLst/>
          </a:prstGeom>
          <a:noFill/>
          <a:ln>
            <a:noFill/>
          </a:ln>
        </p:spPr>
        <p:txBody>
          <a:bodyPr anchorCtr="0" anchor="ctr" bIns="45675" lIns="45675" spcFirstLastPara="1" rIns="45675" wrap="square" tIns="45675">
            <a:noAutofit/>
          </a:bodyPr>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06" name="Google Shape;106;p15"/>
          <p:cNvSpPr txBox="1"/>
          <p:nvPr>
            <p:ph idx="1" type="body"/>
          </p:nvPr>
        </p:nvSpPr>
        <p:spPr>
          <a:xfrm>
            <a:off x="457200" y="1600200"/>
            <a:ext cx="8229600" cy="5257800"/>
          </a:xfrm>
          <a:prstGeom prst="rect">
            <a:avLst/>
          </a:prstGeom>
          <a:noFill/>
          <a:ln>
            <a:noFill/>
          </a:ln>
        </p:spPr>
        <p:txBody>
          <a:bodyPr anchorCtr="0" anchor="t" bIns="45675" lIns="45675" spcFirstLastPara="1" rIns="45675" wrap="square" tIns="45675">
            <a:noAutofit/>
          </a:bodyPr>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07" name="Google Shape;107;p15"/>
          <p:cNvSpPr txBox="1"/>
          <p:nvPr>
            <p:ph idx="12" type="sldNum"/>
          </p:nvPr>
        </p:nvSpPr>
        <p:spPr>
          <a:xfrm>
            <a:off x="8291372" y="6429713"/>
            <a:ext cx="223982" cy="218401"/>
          </a:xfrm>
          <a:prstGeom prst="rect">
            <a:avLst/>
          </a:prstGeom>
          <a:noFill/>
          <a:ln>
            <a:noFill/>
          </a:ln>
        </p:spPr>
        <p:txBody>
          <a:bodyPr anchorCtr="0" anchor="ctr" bIns="45675" lIns="45675" spcFirstLastPara="1" rIns="45675" wrap="square" tIns="45675">
            <a:noAutofit/>
          </a:bodyPr>
          <a:lstStyle>
            <a:lvl1pPr indent="0" lvl="0" marL="0" marR="0" rtl="0" algn="r">
              <a:spcBef>
                <a:spcPts val="0"/>
              </a:spcBef>
              <a:spcAft>
                <a:spcPts val="0"/>
              </a:spcAft>
              <a:buNone/>
              <a:defRPr sz="900">
                <a:solidFill>
                  <a:srgbClr val="FFFFFF"/>
                </a:solidFill>
                <a:latin typeface="Calibri"/>
                <a:ea typeface="Calibri"/>
                <a:cs typeface="Calibri"/>
                <a:sym typeface="Calibri"/>
              </a:defRPr>
            </a:lvl1pPr>
            <a:lvl2pPr indent="0" lvl="1" marL="0" marR="0" rtl="0" algn="r">
              <a:spcBef>
                <a:spcPts val="0"/>
              </a:spcBef>
              <a:spcAft>
                <a:spcPts val="0"/>
              </a:spcAft>
              <a:buNone/>
              <a:defRPr sz="900">
                <a:solidFill>
                  <a:srgbClr val="FFFFFF"/>
                </a:solidFill>
                <a:latin typeface="Calibri"/>
                <a:ea typeface="Calibri"/>
                <a:cs typeface="Calibri"/>
                <a:sym typeface="Calibri"/>
              </a:defRPr>
            </a:lvl2pPr>
            <a:lvl3pPr indent="0" lvl="2" marL="0" marR="0" rtl="0" algn="r">
              <a:spcBef>
                <a:spcPts val="0"/>
              </a:spcBef>
              <a:spcAft>
                <a:spcPts val="0"/>
              </a:spcAft>
              <a:buNone/>
              <a:defRPr sz="900">
                <a:solidFill>
                  <a:srgbClr val="FFFFFF"/>
                </a:solidFill>
                <a:latin typeface="Calibri"/>
                <a:ea typeface="Calibri"/>
                <a:cs typeface="Calibri"/>
                <a:sym typeface="Calibri"/>
              </a:defRPr>
            </a:lvl3pPr>
            <a:lvl4pPr indent="0" lvl="3" marL="0" marR="0" rtl="0" algn="r">
              <a:spcBef>
                <a:spcPts val="0"/>
              </a:spcBef>
              <a:spcAft>
                <a:spcPts val="0"/>
              </a:spcAft>
              <a:buNone/>
              <a:defRPr sz="900">
                <a:solidFill>
                  <a:srgbClr val="FFFFFF"/>
                </a:solidFill>
                <a:latin typeface="Calibri"/>
                <a:ea typeface="Calibri"/>
                <a:cs typeface="Calibri"/>
                <a:sym typeface="Calibri"/>
              </a:defRPr>
            </a:lvl4pPr>
            <a:lvl5pPr indent="0" lvl="4" marL="0" marR="0" rtl="0" algn="r">
              <a:spcBef>
                <a:spcPts val="0"/>
              </a:spcBef>
              <a:spcAft>
                <a:spcPts val="0"/>
              </a:spcAft>
              <a:buNone/>
              <a:defRPr sz="900">
                <a:solidFill>
                  <a:srgbClr val="FFFFFF"/>
                </a:solidFill>
                <a:latin typeface="Calibri"/>
                <a:ea typeface="Calibri"/>
                <a:cs typeface="Calibri"/>
                <a:sym typeface="Calibri"/>
              </a:defRPr>
            </a:lvl5pPr>
            <a:lvl6pPr indent="0" lvl="5" marL="0" marR="0" rtl="0" algn="r">
              <a:spcBef>
                <a:spcPts val="0"/>
              </a:spcBef>
              <a:spcAft>
                <a:spcPts val="0"/>
              </a:spcAft>
              <a:buNone/>
              <a:defRPr sz="900">
                <a:solidFill>
                  <a:srgbClr val="FFFFFF"/>
                </a:solidFill>
                <a:latin typeface="Calibri"/>
                <a:ea typeface="Calibri"/>
                <a:cs typeface="Calibri"/>
                <a:sym typeface="Calibri"/>
              </a:defRPr>
            </a:lvl6pPr>
            <a:lvl7pPr indent="0" lvl="6" marL="0" marR="0" rtl="0" algn="r">
              <a:spcBef>
                <a:spcPts val="0"/>
              </a:spcBef>
              <a:spcAft>
                <a:spcPts val="0"/>
              </a:spcAft>
              <a:buNone/>
              <a:defRPr sz="900">
                <a:solidFill>
                  <a:srgbClr val="FFFFFF"/>
                </a:solidFill>
                <a:latin typeface="Calibri"/>
                <a:ea typeface="Calibri"/>
                <a:cs typeface="Calibri"/>
                <a:sym typeface="Calibri"/>
              </a:defRPr>
            </a:lvl7pPr>
            <a:lvl8pPr indent="0" lvl="7" marL="0" marR="0" rtl="0" algn="r">
              <a:spcBef>
                <a:spcPts val="0"/>
              </a:spcBef>
              <a:spcAft>
                <a:spcPts val="0"/>
              </a:spcAft>
              <a:buNone/>
              <a:defRPr sz="900">
                <a:solidFill>
                  <a:srgbClr val="FFFFFF"/>
                </a:solidFill>
                <a:latin typeface="Calibri"/>
                <a:ea typeface="Calibri"/>
                <a:cs typeface="Calibri"/>
                <a:sym typeface="Calibri"/>
              </a:defRPr>
            </a:lvl8pPr>
            <a:lvl9pPr indent="0" lvl="8" marL="0" marR="0" rtl="0" algn="r">
              <a:spcBef>
                <a:spcPts val="0"/>
              </a:spcBef>
              <a:spcAft>
                <a:spcPts val="0"/>
              </a:spcAft>
              <a:buNone/>
              <a:defRPr sz="9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2" name="Shape 132"/>
        <p:cNvGrpSpPr/>
        <p:nvPr/>
      </p:nvGrpSpPr>
      <p:grpSpPr>
        <a:xfrm>
          <a:off x="0" y="0"/>
          <a:ext cx="0" cy="0"/>
          <a:chOff x="0" y="0"/>
          <a:chExt cx="0" cy="0"/>
        </a:xfrm>
      </p:grpSpPr>
      <p:sp>
        <p:nvSpPr>
          <p:cNvPr id="133" name="Google Shape;133;p19"/>
          <p:cNvSpPr txBox="1"/>
          <p:nvPr>
            <p:ph type="title"/>
          </p:nvPr>
        </p:nvSpPr>
        <p:spPr>
          <a:xfrm>
            <a:off x="628650" y="365125"/>
            <a:ext cx="7886700" cy="13257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134" name="Google Shape;134;p19"/>
          <p:cNvSpPr txBox="1"/>
          <p:nvPr>
            <p:ph idx="1" type="body"/>
          </p:nvPr>
        </p:nvSpPr>
        <p:spPr>
          <a:xfrm>
            <a:off x="628650" y="1825625"/>
            <a:ext cx="7886700" cy="4351200"/>
          </a:xfrm>
          <a:prstGeom prst="rect">
            <a:avLst/>
          </a:prstGeom>
          <a:noFill/>
          <a:ln>
            <a:noFill/>
          </a:ln>
        </p:spPr>
        <p:txBody>
          <a:bodyPr anchorCtr="0" anchor="t" bIns="45700" lIns="45700" spcFirstLastPara="1" rIns="45700" wrap="square" tIns="45700">
            <a:noAutofit/>
          </a:bodyPr>
          <a:lstStyle>
            <a:lvl1pPr indent="-361950" lvl="0" marL="457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7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135" name="Google Shape;135;p19"/>
          <p:cNvSpPr txBox="1"/>
          <p:nvPr>
            <p:ph idx="12" type="sldNum"/>
          </p:nvPr>
        </p:nvSpPr>
        <p:spPr>
          <a:xfrm>
            <a:off x="8291336" y="6429695"/>
            <a:ext cx="224100" cy="2184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1.jpg"/><Relationship Id="rId7"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49.png"/><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8.png"/><Relationship Id="rId8"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54.png"/><Relationship Id="rId7" Type="http://schemas.openxmlformats.org/officeDocument/2006/relationships/image" Target="../media/image50.png"/><Relationship Id="rId8"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youtu.be/dvTGfw4wWoE" TargetMode="Externa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3.png"/><Relationship Id="rId4" Type="http://schemas.openxmlformats.org/officeDocument/2006/relationships/image" Target="../media/image60.png"/><Relationship Id="rId5" Type="http://schemas.openxmlformats.org/officeDocument/2006/relationships/image" Target="../media/image64.png"/><Relationship Id="rId6"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1.png"/><Relationship Id="rId4" Type="http://schemas.openxmlformats.org/officeDocument/2006/relationships/image" Target="../media/image67.png"/><Relationship Id="rId5"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3.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youtu.be/8hTSXC20SLU" TargetMode="External"/><Relationship Id="rId4" Type="http://schemas.openxmlformats.org/officeDocument/2006/relationships/image" Target="../media/image74.png"/><Relationship Id="rId5" Type="http://schemas.openxmlformats.org/officeDocument/2006/relationships/hyperlink" Target="https://youtu.be/9t0eJM-2zaQ" TargetMode="External"/><Relationship Id="rId6"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6"/>
          <p:cNvSpPr/>
          <p:nvPr/>
        </p:nvSpPr>
        <p:spPr>
          <a:xfrm>
            <a:off x="0" y="745875"/>
            <a:ext cx="9144000" cy="23463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0" name="Google Shape;220;p36"/>
          <p:cNvSpPr txBox="1"/>
          <p:nvPr>
            <p:ph type="ctrTitle"/>
          </p:nvPr>
        </p:nvSpPr>
        <p:spPr>
          <a:xfrm>
            <a:off x="548950" y="3534925"/>
            <a:ext cx="7772400" cy="8478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2520"/>
              <a:buFont typeface="Calibri"/>
              <a:buNone/>
            </a:pPr>
            <a:r>
              <a:rPr b="1" lang="es-ES" sz="2520"/>
              <a:t>FUNDAMENTOS DE  ORGANIZACIÓN Y</a:t>
            </a:r>
            <a:br>
              <a:rPr b="1" lang="es-ES" sz="2520"/>
            </a:br>
            <a:r>
              <a:rPr b="1" lang="es-ES" sz="2520"/>
              <a:t>GESTIÓN DE EMPRESAS</a:t>
            </a:r>
            <a:r>
              <a:rPr b="1" lang="es-ES" sz="2520">
                <a:latin typeface="Arial"/>
                <a:ea typeface="Arial"/>
                <a:cs typeface="Arial"/>
                <a:sym typeface="Arial"/>
              </a:rPr>
              <a:t>, FOE </a:t>
            </a:r>
            <a:endParaRPr sz="2520">
              <a:latin typeface="Arial"/>
              <a:ea typeface="Arial"/>
              <a:cs typeface="Arial"/>
              <a:sym typeface="Arial"/>
            </a:endParaRPr>
          </a:p>
        </p:txBody>
      </p:sp>
      <p:sp>
        <p:nvSpPr>
          <p:cNvPr id="221" name="Google Shape;221;p36"/>
          <p:cNvSpPr txBox="1"/>
          <p:nvPr>
            <p:ph idx="1" type="subTitle"/>
          </p:nvPr>
        </p:nvSpPr>
        <p:spPr>
          <a:xfrm>
            <a:off x="379050" y="4749000"/>
            <a:ext cx="8385900" cy="11049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B7B7B"/>
              </a:buClr>
              <a:buSzPts val="1800"/>
              <a:buNone/>
            </a:pPr>
            <a:r>
              <a:rPr b="1" lang="es-ES" sz="3000">
                <a:solidFill>
                  <a:srgbClr val="7B7B7B"/>
                </a:solidFill>
              </a:rPr>
              <a:t>Unidad 3: Estructura Organizativa </a:t>
            </a:r>
            <a:br>
              <a:rPr b="1" lang="es-ES" sz="3000">
                <a:solidFill>
                  <a:srgbClr val="7B7B7B"/>
                </a:solidFill>
              </a:rPr>
            </a:br>
            <a:r>
              <a:rPr b="1" lang="es-ES" sz="3000">
                <a:solidFill>
                  <a:srgbClr val="7B7B7B"/>
                </a:solidFill>
              </a:rPr>
              <a:t>de la Empresa</a:t>
            </a:r>
            <a:endParaRPr sz="3000"/>
          </a:p>
        </p:txBody>
      </p:sp>
      <p:pic>
        <p:nvPicPr>
          <p:cNvPr descr="upv0211.jpg" id="222" name="Google Shape;222;p36"/>
          <p:cNvPicPr preferRelativeResize="0"/>
          <p:nvPr/>
        </p:nvPicPr>
        <p:blipFill rotWithShape="1">
          <a:blip r:embed="rId3">
            <a:alphaModFix/>
          </a:blip>
          <a:srcRect b="0" l="0" r="0" t="0"/>
          <a:stretch/>
        </p:blipFill>
        <p:spPr>
          <a:xfrm>
            <a:off x="3768725" y="1843088"/>
            <a:ext cx="2374900" cy="1544637"/>
          </a:xfrm>
          <a:prstGeom prst="rect">
            <a:avLst/>
          </a:prstGeom>
          <a:noFill/>
          <a:ln>
            <a:noFill/>
          </a:ln>
        </p:spPr>
      </p:pic>
      <p:pic>
        <p:nvPicPr>
          <p:cNvPr descr="DescargaCrisJulioNov09 516.jpg" id="223" name="Google Shape;223;p36"/>
          <p:cNvPicPr preferRelativeResize="0"/>
          <p:nvPr/>
        </p:nvPicPr>
        <p:blipFill rotWithShape="1">
          <a:blip r:embed="rId4">
            <a:alphaModFix/>
          </a:blip>
          <a:srcRect b="0" l="0" r="0" t="0"/>
          <a:stretch/>
        </p:blipFill>
        <p:spPr>
          <a:xfrm>
            <a:off x="5957888" y="1843088"/>
            <a:ext cx="1155700" cy="1544637"/>
          </a:xfrm>
          <a:prstGeom prst="rect">
            <a:avLst/>
          </a:prstGeom>
          <a:noFill/>
          <a:ln>
            <a:noFill/>
          </a:ln>
        </p:spPr>
      </p:pic>
      <p:pic>
        <p:nvPicPr>
          <p:cNvPr descr="DescargaCrisJulioNov09 513.jpg" id="224" name="Google Shape;224;p36"/>
          <p:cNvPicPr preferRelativeResize="0"/>
          <p:nvPr/>
        </p:nvPicPr>
        <p:blipFill rotWithShape="1">
          <a:blip r:embed="rId5">
            <a:alphaModFix/>
          </a:blip>
          <a:srcRect b="0" l="0" r="0" t="0"/>
          <a:stretch/>
        </p:blipFill>
        <p:spPr>
          <a:xfrm>
            <a:off x="7077075" y="1843088"/>
            <a:ext cx="2063750" cy="1544637"/>
          </a:xfrm>
          <a:prstGeom prst="rect">
            <a:avLst/>
          </a:prstGeom>
          <a:noFill/>
          <a:ln>
            <a:noFill/>
          </a:ln>
        </p:spPr>
      </p:pic>
      <p:pic>
        <p:nvPicPr>
          <p:cNvPr descr="DescargaCrisJulioNov09 512.jpg" id="225" name="Google Shape;225;p36"/>
          <p:cNvPicPr preferRelativeResize="0"/>
          <p:nvPr/>
        </p:nvPicPr>
        <p:blipFill rotWithShape="1">
          <a:blip r:embed="rId6">
            <a:alphaModFix/>
          </a:blip>
          <a:srcRect b="0" l="0" r="0" t="0"/>
          <a:stretch/>
        </p:blipFill>
        <p:spPr>
          <a:xfrm>
            <a:off x="1693863" y="1839913"/>
            <a:ext cx="2073275" cy="1550987"/>
          </a:xfrm>
          <a:prstGeom prst="rect">
            <a:avLst/>
          </a:prstGeom>
          <a:noFill/>
          <a:ln>
            <a:noFill/>
          </a:ln>
        </p:spPr>
      </p:pic>
      <p:pic>
        <p:nvPicPr>
          <p:cNvPr descr="upv0193.jpg" id="226" name="Google Shape;226;p36"/>
          <p:cNvPicPr preferRelativeResize="0"/>
          <p:nvPr/>
        </p:nvPicPr>
        <p:blipFill rotWithShape="1">
          <a:blip r:embed="rId7">
            <a:alphaModFix/>
          </a:blip>
          <a:srcRect b="0" l="14792" r="0" t="0"/>
          <a:stretch/>
        </p:blipFill>
        <p:spPr>
          <a:xfrm>
            <a:off x="0" y="1839913"/>
            <a:ext cx="2033588" cy="1550987"/>
          </a:xfrm>
          <a:prstGeom prst="rect">
            <a:avLst/>
          </a:prstGeom>
          <a:noFill/>
          <a:ln>
            <a:noFill/>
          </a:ln>
        </p:spPr>
      </p:pic>
      <p:sp>
        <p:nvSpPr>
          <p:cNvPr id="227" name="Google Shape;227;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5"/>
          <p:cNvSpPr/>
          <p:nvPr/>
        </p:nvSpPr>
        <p:spPr>
          <a:xfrm>
            <a:off x="1317425" y="1896863"/>
            <a:ext cx="7752600" cy="1831200"/>
          </a:xfrm>
          <a:prstGeom prst="roundRect">
            <a:avLst>
              <a:gd fmla="val 11644" name="adj"/>
            </a:avLst>
          </a:prstGeom>
          <a:noFill/>
          <a:ln cap="flat" cmpd="sng" w="9525">
            <a:solidFill>
              <a:srgbClr val="A7A7A7"/>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345" name="Google Shape;345;p45"/>
          <p:cNvSpPr/>
          <p:nvPr/>
        </p:nvSpPr>
        <p:spPr>
          <a:xfrm>
            <a:off x="1299763" y="3877955"/>
            <a:ext cx="7752600" cy="2474100"/>
          </a:xfrm>
          <a:prstGeom prst="roundRect">
            <a:avLst>
              <a:gd fmla="val 7700" name="adj"/>
            </a:avLst>
          </a:prstGeom>
          <a:solidFill>
            <a:srgbClr val="FFFFFF"/>
          </a:solidFill>
          <a:ln cap="flat" cmpd="sng" w="9525">
            <a:solidFill>
              <a:srgbClr val="A7A7A7"/>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346" name="Google Shape;346;p45"/>
          <p:cNvSpPr txBox="1"/>
          <p:nvPr>
            <p:ph type="title"/>
          </p:nvPr>
        </p:nvSpPr>
        <p:spPr>
          <a:xfrm>
            <a:off x="187325" y="1015204"/>
            <a:ext cx="8769300" cy="4986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19D64"/>
              </a:buClr>
              <a:buSzPts val="1700"/>
              <a:buFont typeface="Helvetica Neue"/>
              <a:buNone/>
            </a:pPr>
            <a:r>
              <a:rPr b="1" i="0" lang="es-ES" sz="1700" u="none" cap="none" strike="noStrike">
                <a:solidFill>
                  <a:srgbClr val="B5203F"/>
                </a:solidFill>
                <a:latin typeface="Helvetica Neue"/>
                <a:ea typeface="Helvetica Neue"/>
                <a:cs typeface="Helvetica Neue"/>
                <a:sym typeface="Helvetica Neue"/>
              </a:rPr>
              <a:t>C) PRINCIPIOS DEL EQUILIBRIO INTERNO</a:t>
            </a:r>
            <a:endParaRPr>
              <a:solidFill>
                <a:srgbClr val="B5203F"/>
              </a:solidFill>
            </a:endParaRPr>
          </a:p>
        </p:txBody>
      </p:sp>
      <p:sp>
        <p:nvSpPr>
          <p:cNvPr id="347" name="Google Shape;347;p45"/>
          <p:cNvSpPr txBox="1"/>
          <p:nvPr/>
        </p:nvSpPr>
        <p:spPr>
          <a:xfrm>
            <a:off x="253340" y="1428821"/>
            <a:ext cx="7675500" cy="3201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535353"/>
              </a:buClr>
              <a:buSzPts val="1500"/>
              <a:buFont typeface="Calibri"/>
              <a:buNone/>
            </a:pPr>
            <a:r>
              <a:rPr b="0" i="0" lang="es-ES" sz="1800" u="none" cap="none" strike="noStrike">
                <a:solidFill>
                  <a:srgbClr val="535353"/>
                </a:solidFill>
                <a:latin typeface="Calibri"/>
                <a:ea typeface="Calibri"/>
                <a:cs typeface="Calibri"/>
                <a:sym typeface="Calibri"/>
              </a:rPr>
              <a:t>“Determinan la “buena salud” organizativa de la empresa”</a:t>
            </a:r>
            <a:endParaRPr sz="1800"/>
          </a:p>
        </p:txBody>
      </p:sp>
      <p:sp>
        <p:nvSpPr>
          <p:cNvPr id="348" name="Google Shape;348;p45"/>
          <p:cNvSpPr txBox="1"/>
          <p:nvPr/>
        </p:nvSpPr>
        <p:spPr>
          <a:xfrm>
            <a:off x="1470325" y="2121050"/>
            <a:ext cx="7396800" cy="9027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500"/>
              <a:buFont typeface="Calibri"/>
              <a:buNone/>
            </a:pPr>
            <a:r>
              <a:rPr b="1" i="0" lang="es-ES" sz="1600" u="none" cap="none" strike="noStrike">
                <a:solidFill>
                  <a:srgbClr val="000000"/>
                </a:solidFill>
              </a:rPr>
              <a:t>Principio de  Motivación: </a:t>
            </a:r>
            <a:r>
              <a:rPr i="0" lang="es-ES" sz="1600" u="none" cap="none" strike="noStrike">
                <a:solidFill>
                  <a:srgbClr val="000000"/>
                </a:solidFill>
              </a:rPr>
              <a:t>Permite que las personas se encuentren satisfechas con su trabajo. Herzberg defendió 2 tipos: los factores higiénicos y los motivacionales: si un factor higiénico está ausente en una empresa, va a provocar una clara insatisfacción en el trabajo; sin embargo, si está presente, no va a provocar satisfacción.</a:t>
            </a:r>
            <a:endParaRPr sz="1600"/>
          </a:p>
        </p:txBody>
      </p:sp>
      <p:sp>
        <p:nvSpPr>
          <p:cNvPr id="349" name="Google Shape;349;p45"/>
          <p:cNvSpPr txBox="1"/>
          <p:nvPr/>
        </p:nvSpPr>
        <p:spPr>
          <a:xfrm>
            <a:off x="1470321" y="3187490"/>
            <a:ext cx="7675500" cy="5310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500"/>
              <a:buFont typeface="Calibri"/>
              <a:buNone/>
            </a:pPr>
            <a:r>
              <a:rPr b="1" i="0" lang="es-ES" sz="1600" u="none" cap="none" strike="noStrike">
                <a:solidFill>
                  <a:srgbClr val="000000"/>
                </a:solidFill>
              </a:rPr>
              <a:t>Principio de Participación</a:t>
            </a:r>
            <a:r>
              <a:rPr i="0" lang="es-ES" sz="1600" u="none" cap="none" strike="noStrike">
                <a:solidFill>
                  <a:srgbClr val="000000"/>
                </a:solidFill>
              </a:rPr>
              <a:t>: Grado de contribución y compromiso en las tareas y en las decisiones a tomar en la organización.</a:t>
            </a:r>
            <a:endParaRPr sz="1600"/>
          </a:p>
        </p:txBody>
      </p:sp>
      <p:grpSp>
        <p:nvGrpSpPr>
          <p:cNvPr id="350" name="Google Shape;350;p45"/>
          <p:cNvGrpSpPr/>
          <p:nvPr/>
        </p:nvGrpSpPr>
        <p:grpSpPr>
          <a:xfrm>
            <a:off x="76198" y="2390280"/>
            <a:ext cx="1353000" cy="762000"/>
            <a:chOff x="-1" y="0"/>
            <a:chExt cx="1353000" cy="762000"/>
          </a:xfrm>
        </p:grpSpPr>
        <p:sp>
          <p:nvSpPr>
            <p:cNvPr id="351" name="Google Shape;351;p45"/>
            <p:cNvSpPr/>
            <p:nvPr/>
          </p:nvSpPr>
          <p:spPr>
            <a:xfrm>
              <a:off x="-1" y="0"/>
              <a:ext cx="1353000" cy="762000"/>
            </a:xfrm>
            <a:prstGeom prst="roundRect">
              <a:avLst>
                <a:gd fmla="val 31853" name="adj"/>
              </a:avLst>
            </a:prstGeom>
            <a:solidFill>
              <a:srgbClr val="B5203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352" name="Google Shape;352;p45"/>
            <p:cNvSpPr txBox="1"/>
            <p:nvPr/>
          </p:nvSpPr>
          <p:spPr>
            <a:xfrm>
              <a:off x="71080" y="68527"/>
              <a:ext cx="1210800" cy="624900"/>
            </a:xfrm>
            <a:prstGeom prst="rect">
              <a:avLst/>
            </a:prstGeom>
            <a:solidFill>
              <a:srgbClr val="B5203F"/>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Principios </a:t>
              </a:r>
              <a:endParaRPr/>
            </a:p>
            <a:p>
              <a:pPr indent="0" lvl="0" marL="0" marR="0" rtl="0" algn="ctr">
                <a:lnSpc>
                  <a:spcPct val="90000"/>
                </a:lnSpc>
                <a:spcBef>
                  <a:spcPts val="40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Básicos</a:t>
              </a:r>
              <a:endParaRPr/>
            </a:p>
          </p:txBody>
        </p:sp>
      </p:grpSp>
      <p:sp>
        <p:nvSpPr>
          <p:cNvPr id="353" name="Google Shape;353;p45"/>
          <p:cNvSpPr txBox="1"/>
          <p:nvPr/>
        </p:nvSpPr>
        <p:spPr>
          <a:xfrm>
            <a:off x="1496525" y="3951250"/>
            <a:ext cx="7460100" cy="2288100"/>
          </a:xfrm>
          <a:prstGeom prst="rect">
            <a:avLst/>
          </a:prstGeom>
          <a:noFill/>
          <a:ln>
            <a:noFill/>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Clr>
                <a:srgbClr val="000000"/>
              </a:buClr>
              <a:buSzPts val="1500"/>
              <a:buFont typeface="Calibri"/>
              <a:buNone/>
            </a:pPr>
            <a:r>
              <a:rPr b="1" i="1" lang="es-ES" sz="1600" u="none" cap="none" strike="noStrike">
                <a:solidFill>
                  <a:srgbClr val="000000"/>
                </a:solidFill>
              </a:rPr>
              <a:t>Información</a:t>
            </a:r>
            <a:r>
              <a:rPr i="0" lang="es-ES" sz="1600" u="none" cap="none" strike="noStrike">
                <a:solidFill>
                  <a:srgbClr val="000000"/>
                </a:solidFill>
              </a:rPr>
              <a:t>: Flujo de datos orientado a un lugar de la organización.</a:t>
            </a:r>
            <a:endParaRPr i="0" sz="1600" u="none" cap="none" strike="noStrike">
              <a:solidFill>
                <a:srgbClr val="000000"/>
              </a:solidFill>
            </a:endParaRPr>
          </a:p>
          <a:p>
            <a:pPr indent="0" lvl="0" marL="0" marR="0" rtl="0" algn="l">
              <a:lnSpc>
                <a:spcPct val="115000"/>
              </a:lnSpc>
              <a:spcBef>
                <a:spcPts val="400"/>
              </a:spcBef>
              <a:spcAft>
                <a:spcPts val="0"/>
              </a:spcAft>
              <a:buClr>
                <a:srgbClr val="000000"/>
              </a:buClr>
              <a:buSzPts val="1500"/>
              <a:buFont typeface="Calibri"/>
              <a:buNone/>
            </a:pPr>
            <a:r>
              <a:rPr b="1" i="1" lang="es-ES" sz="1600" u="none" cap="none" strike="noStrike">
                <a:solidFill>
                  <a:srgbClr val="000000"/>
                </a:solidFill>
              </a:rPr>
              <a:t>Comunicación: </a:t>
            </a:r>
            <a:r>
              <a:rPr i="0" lang="es-ES" sz="1600" u="none" cap="none" strike="noStrike">
                <a:solidFill>
                  <a:srgbClr val="000000"/>
                </a:solidFill>
              </a:rPr>
              <a:t>relación informativa entre dos elementos de la organización con posibilidad de realimentación o feed-back.</a:t>
            </a:r>
            <a:endParaRPr i="0" sz="1600" u="none" cap="none" strike="noStrike">
              <a:solidFill>
                <a:srgbClr val="000000"/>
              </a:solidFill>
            </a:endParaRPr>
          </a:p>
          <a:p>
            <a:pPr indent="0" lvl="0" marL="0" marR="0" rtl="0" algn="l">
              <a:lnSpc>
                <a:spcPct val="115000"/>
              </a:lnSpc>
              <a:spcBef>
                <a:spcPts val="400"/>
              </a:spcBef>
              <a:spcAft>
                <a:spcPts val="0"/>
              </a:spcAft>
              <a:buClr>
                <a:srgbClr val="000000"/>
              </a:buClr>
              <a:buSzPts val="1500"/>
              <a:buFont typeface="Calibri"/>
              <a:buNone/>
            </a:pPr>
            <a:r>
              <a:rPr b="1" i="1" lang="es-ES" sz="1600" u="none" cap="none" strike="noStrike">
                <a:solidFill>
                  <a:srgbClr val="000000"/>
                </a:solidFill>
              </a:rPr>
              <a:t>Dirección por Objetivos: </a:t>
            </a:r>
            <a:r>
              <a:rPr i="0" lang="es-ES" sz="1600" u="none" cap="none" strike="noStrike">
                <a:solidFill>
                  <a:srgbClr val="000000"/>
                </a:solidFill>
              </a:rPr>
              <a:t>Orientación de las personas y unidades organizativas hacia los objetivos y metas.</a:t>
            </a:r>
            <a:endParaRPr i="0" sz="1600" u="none" cap="none" strike="noStrike">
              <a:solidFill>
                <a:srgbClr val="000000"/>
              </a:solidFill>
            </a:endParaRPr>
          </a:p>
          <a:p>
            <a:pPr indent="0" lvl="0" marL="0" marR="0" rtl="0" algn="l">
              <a:lnSpc>
                <a:spcPct val="115000"/>
              </a:lnSpc>
              <a:spcBef>
                <a:spcPts val="400"/>
              </a:spcBef>
              <a:spcAft>
                <a:spcPts val="0"/>
              </a:spcAft>
              <a:buClr>
                <a:srgbClr val="000000"/>
              </a:buClr>
              <a:buSzPts val="1500"/>
              <a:buFont typeface="Calibri"/>
              <a:buNone/>
            </a:pPr>
            <a:r>
              <a:rPr b="1" i="1" lang="es-ES" sz="1600" u="none" cap="none" strike="noStrike">
                <a:solidFill>
                  <a:srgbClr val="000000"/>
                </a:solidFill>
              </a:rPr>
              <a:t>Trabajo en Equipo: </a:t>
            </a:r>
            <a:r>
              <a:rPr i="0" lang="es-ES" sz="1600" u="none" cap="none" strike="noStrike">
                <a:solidFill>
                  <a:srgbClr val="000000"/>
                </a:solidFill>
              </a:rPr>
              <a:t>Forma de organizar y motivar a las personas para desarrollar las tareas y elaborar las decisiones a través de la actuación en grupo o del trabajo en equipo. </a:t>
            </a:r>
            <a:endParaRPr sz="1600"/>
          </a:p>
        </p:txBody>
      </p:sp>
      <p:grpSp>
        <p:nvGrpSpPr>
          <p:cNvPr id="354" name="Google Shape;354;p45"/>
          <p:cNvGrpSpPr/>
          <p:nvPr/>
        </p:nvGrpSpPr>
        <p:grpSpPr>
          <a:xfrm>
            <a:off x="76198" y="4453294"/>
            <a:ext cx="1353000" cy="762000"/>
            <a:chOff x="-1" y="0"/>
            <a:chExt cx="1353000" cy="762000"/>
          </a:xfrm>
        </p:grpSpPr>
        <p:sp>
          <p:nvSpPr>
            <p:cNvPr id="355" name="Google Shape;355;p45"/>
            <p:cNvSpPr/>
            <p:nvPr/>
          </p:nvSpPr>
          <p:spPr>
            <a:xfrm>
              <a:off x="-1" y="0"/>
              <a:ext cx="1353000" cy="762000"/>
            </a:xfrm>
            <a:prstGeom prst="roundRect">
              <a:avLst>
                <a:gd fmla="val 31853" name="adj"/>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356" name="Google Shape;356;p45"/>
            <p:cNvSpPr txBox="1"/>
            <p:nvPr/>
          </p:nvSpPr>
          <p:spPr>
            <a:xfrm>
              <a:off x="71080" y="68527"/>
              <a:ext cx="1210800" cy="6249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Principios </a:t>
              </a:r>
              <a:endParaRPr/>
            </a:p>
            <a:p>
              <a:pPr indent="0" lvl="0" marL="0" marR="0" rtl="0" algn="ctr">
                <a:lnSpc>
                  <a:spcPct val="90000"/>
                </a:lnSpc>
                <a:spcBef>
                  <a:spcPts val="40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Derivados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6"/>
          <p:cNvSpPr txBox="1"/>
          <p:nvPr/>
        </p:nvSpPr>
        <p:spPr>
          <a:xfrm>
            <a:off x="3905926" y="4941883"/>
            <a:ext cx="3126470" cy="1080000"/>
          </a:xfrm>
          <a:prstGeom prst="rect">
            <a:avLst/>
          </a:prstGeom>
          <a:solidFill>
            <a:srgbClr val="ECF3FA"/>
          </a:solidFill>
          <a:ln>
            <a:noFill/>
          </a:ln>
        </p:spPr>
        <p:txBody>
          <a:bodyPr anchorCtr="0" anchor="t" bIns="45700" lIns="91425" spcFirstLastPara="1" rIns="91425" wrap="square" tIns="45700">
            <a:noAutofit/>
          </a:bodyPr>
          <a:lstStyle/>
          <a:p>
            <a:pPr indent="-263525" lvl="2" marL="263525" marR="0" rtl="0" algn="l">
              <a:spcBef>
                <a:spcPts val="0"/>
              </a:spcBef>
              <a:spcAft>
                <a:spcPts val="0"/>
              </a:spcAft>
              <a:buClr>
                <a:srgbClr val="003366"/>
              </a:buClr>
              <a:buSzPts val="1800"/>
              <a:buFont typeface="Noto Sans Symbols"/>
              <a:buChar char="▪"/>
            </a:pPr>
            <a:r>
              <a:rPr b="0" i="0" lang="es-ES" sz="1800" u="none" cap="none" strike="noStrike">
                <a:solidFill>
                  <a:srgbClr val="003366"/>
                </a:solidFill>
                <a:latin typeface="Calibri"/>
                <a:ea typeface="Calibri"/>
                <a:cs typeface="Calibri"/>
                <a:sym typeface="Calibri"/>
              </a:rPr>
              <a:t>Estructura </a:t>
            </a:r>
            <a:r>
              <a:rPr b="0" i="1" lang="es-ES" sz="1800" u="sng" cap="none" strike="noStrike">
                <a:solidFill>
                  <a:srgbClr val="003366"/>
                </a:solidFill>
                <a:latin typeface="Calibri"/>
                <a:ea typeface="Calibri"/>
                <a:cs typeface="Calibri"/>
                <a:sym typeface="Calibri"/>
              </a:rPr>
              <a:t>Network</a:t>
            </a:r>
            <a:endParaRPr/>
          </a:p>
          <a:p>
            <a:pPr indent="-263525" lvl="2" marL="263525" marR="0" rtl="0" algn="l">
              <a:spcBef>
                <a:spcPts val="300"/>
              </a:spcBef>
              <a:spcAft>
                <a:spcPts val="0"/>
              </a:spcAft>
              <a:buClr>
                <a:srgbClr val="003366"/>
              </a:buClr>
              <a:buSzPts val="1800"/>
              <a:buFont typeface="Noto Sans Symbols"/>
              <a:buChar char="▪"/>
            </a:pPr>
            <a:r>
              <a:rPr b="0" i="0" lang="es-ES" sz="1800" u="none" cap="none" strike="noStrike">
                <a:solidFill>
                  <a:srgbClr val="003366"/>
                </a:solidFill>
                <a:latin typeface="Calibri"/>
                <a:ea typeface="Calibri"/>
                <a:cs typeface="Calibri"/>
                <a:sym typeface="Calibri"/>
              </a:rPr>
              <a:t>Estructura</a:t>
            </a:r>
            <a:r>
              <a:rPr b="0" i="0" lang="es-ES" sz="1800" u="none" cap="none" strike="noStrike">
                <a:solidFill>
                  <a:srgbClr val="003366"/>
                </a:solidFill>
                <a:latin typeface="Arial"/>
                <a:ea typeface="Arial"/>
                <a:cs typeface="Arial"/>
                <a:sym typeface="Arial"/>
              </a:rPr>
              <a:t> </a:t>
            </a:r>
            <a:r>
              <a:rPr b="0" i="1" lang="es-ES" sz="1800" u="sng" cap="none" strike="noStrike">
                <a:solidFill>
                  <a:srgbClr val="003366"/>
                </a:solidFill>
                <a:latin typeface="Calibri"/>
                <a:ea typeface="Calibri"/>
                <a:cs typeface="Calibri"/>
                <a:sym typeface="Calibri"/>
              </a:rPr>
              <a:t>Virtual</a:t>
            </a:r>
            <a:endParaRPr/>
          </a:p>
          <a:p>
            <a:pPr indent="-263525" lvl="2" marL="263525" marR="0" rtl="0" algn="l">
              <a:spcBef>
                <a:spcPts val="300"/>
              </a:spcBef>
              <a:spcAft>
                <a:spcPts val="0"/>
              </a:spcAft>
              <a:buClr>
                <a:srgbClr val="003366"/>
              </a:buClr>
              <a:buSzPts val="1800"/>
              <a:buFont typeface="Noto Sans Symbols"/>
              <a:buChar char="▪"/>
            </a:pPr>
            <a:r>
              <a:rPr b="0" i="0" lang="es-ES" sz="1800" u="none" cap="none" strike="noStrike">
                <a:solidFill>
                  <a:srgbClr val="003366"/>
                </a:solidFill>
                <a:latin typeface="Calibri"/>
                <a:ea typeface="Calibri"/>
                <a:cs typeface="Calibri"/>
                <a:sym typeface="Calibri"/>
              </a:rPr>
              <a:t>Estructura </a:t>
            </a:r>
            <a:r>
              <a:rPr b="0" i="1" lang="es-ES" sz="1800" u="sng" cap="none" strike="noStrike">
                <a:solidFill>
                  <a:srgbClr val="003366"/>
                </a:solidFill>
                <a:latin typeface="Calibri"/>
                <a:ea typeface="Calibri"/>
                <a:cs typeface="Calibri"/>
                <a:sym typeface="Calibri"/>
              </a:rPr>
              <a:t>Holocracia</a:t>
            </a:r>
            <a:endParaRPr/>
          </a:p>
          <a:p>
            <a:pPr indent="-285750" lvl="2" marL="1314450" marR="0" rtl="0" algn="l">
              <a:spcBef>
                <a:spcPts val="30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363" name="Google Shape;363;p46"/>
          <p:cNvSpPr txBox="1"/>
          <p:nvPr/>
        </p:nvSpPr>
        <p:spPr>
          <a:xfrm>
            <a:off x="248245" y="1446784"/>
            <a:ext cx="8647511" cy="615511"/>
          </a:xfrm>
          <a:prstGeom prst="rect">
            <a:avLst/>
          </a:prstGeom>
          <a:noFill/>
          <a:ln>
            <a:noFill/>
          </a:ln>
        </p:spPr>
        <p:txBody>
          <a:bodyPr anchorCtr="0" anchor="t" bIns="45675" lIns="45675" spcFirstLastPara="1" rIns="45675" wrap="square" tIns="45675">
            <a:noAutofit/>
          </a:bodyPr>
          <a:lstStyle/>
          <a:p>
            <a:pPr indent="0" lvl="0" marL="0" marR="0" rtl="0" algn="l">
              <a:spcBef>
                <a:spcPts val="0"/>
              </a:spcBef>
              <a:spcAft>
                <a:spcPts val="0"/>
              </a:spcAft>
              <a:buNone/>
            </a:pPr>
            <a:r>
              <a:rPr lang="es-ES" sz="1700">
                <a:solidFill>
                  <a:schemeClr val="dk1"/>
                </a:solidFill>
                <a:latin typeface="Arial"/>
                <a:ea typeface="Arial"/>
                <a:cs typeface="Arial"/>
                <a:sym typeface="Arial"/>
              </a:rPr>
              <a:t>La combinación de los principios de diseño organizacional permite diseñar diferentes modelos o formas específicas de estructura de la organización</a:t>
            </a:r>
            <a:endParaRPr/>
          </a:p>
        </p:txBody>
      </p:sp>
      <p:sp>
        <p:nvSpPr>
          <p:cNvPr id="364" name="Google Shape;364;p46"/>
          <p:cNvSpPr txBox="1"/>
          <p:nvPr>
            <p:ph type="title"/>
          </p:nvPr>
        </p:nvSpPr>
        <p:spPr>
          <a:xfrm>
            <a:off x="351941" y="721206"/>
            <a:ext cx="6963260" cy="65828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33C0B"/>
              </a:buClr>
              <a:buSzPts val="2800"/>
              <a:buFont typeface="Arial"/>
              <a:buNone/>
            </a:pPr>
            <a:r>
              <a:rPr b="1" lang="es-ES" sz="2800">
                <a:solidFill>
                  <a:srgbClr val="B5203F"/>
                </a:solidFill>
                <a:latin typeface="Arial"/>
                <a:ea typeface="Arial"/>
                <a:cs typeface="Arial"/>
                <a:sym typeface="Arial"/>
              </a:rPr>
              <a:t>3. Formas Organizativas</a:t>
            </a:r>
            <a:endParaRPr>
              <a:solidFill>
                <a:srgbClr val="B5203F"/>
              </a:solidFill>
            </a:endParaRPr>
          </a:p>
        </p:txBody>
      </p:sp>
      <p:sp>
        <p:nvSpPr>
          <p:cNvPr id="365" name="Google Shape;365;p46"/>
          <p:cNvSpPr/>
          <p:nvPr/>
        </p:nvSpPr>
        <p:spPr>
          <a:xfrm>
            <a:off x="351944" y="2833604"/>
            <a:ext cx="2542314" cy="863996"/>
          </a:xfrm>
          <a:prstGeom prst="rect">
            <a:avLst/>
          </a:prstGeom>
          <a:solidFill>
            <a:srgbClr val="B7B7B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2400">
                <a:solidFill>
                  <a:schemeClr val="lt1"/>
                </a:solidFill>
                <a:latin typeface="Arial"/>
                <a:ea typeface="Arial"/>
                <a:cs typeface="Arial"/>
                <a:sym typeface="Arial"/>
              </a:rPr>
              <a:t>Formas Clásicas</a:t>
            </a:r>
            <a:endParaRPr sz="1600">
              <a:solidFill>
                <a:schemeClr val="lt1"/>
              </a:solidFill>
              <a:latin typeface="Arial"/>
              <a:ea typeface="Arial"/>
              <a:cs typeface="Arial"/>
              <a:sym typeface="Arial"/>
            </a:endParaRPr>
          </a:p>
        </p:txBody>
      </p:sp>
      <p:sp>
        <p:nvSpPr>
          <p:cNvPr id="366" name="Google Shape;366;p46"/>
          <p:cNvSpPr/>
          <p:nvPr/>
        </p:nvSpPr>
        <p:spPr>
          <a:xfrm>
            <a:off x="351941" y="4976487"/>
            <a:ext cx="2542317" cy="863996"/>
          </a:xfrm>
          <a:prstGeom prst="rect">
            <a:avLst/>
          </a:prstGeom>
          <a:solidFill>
            <a:srgbClr val="B7B7B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2400">
                <a:solidFill>
                  <a:schemeClr val="lt1"/>
                </a:solidFill>
                <a:latin typeface="Arial"/>
                <a:ea typeface="Arial"/>
                <a:cs typeface="Arial"/>
                <a:sym typeface="Arial"/>
              </a:rPr>
              <a:t>Nuevas  Formas Organizativas</a:t>
            </a:r>
            <a:endParaRPr sz="1600">
              <a:solidFill>
                <a:schemeClr val="lt1"/>
              </a:solidFill>
              <a:latin typeface="Arial"/>
              <a:ea typeface="Arial"/>
              <a:cs typeface="Arial"/>
              <a:sym typeface="Arial"/>
            </a:endParaRPr>
          </a:p>
        </p:txBody>
      </p:sp>
      <p:sp>
        <p:nvSpPr>
          <p:cNvPr id="367" name="Google Shape;367;p46"/>
          <p:cNvSpPr txBox="1"/>
          <p:nvPr/>
        </p:nvSpPr>
        <p:spPr>
          <a:xfrm>
            <a:off x="3770607" y="2363322"/>
            <a:ext cx="4415450" cy="1869743"/>
          </a:xfrm>
          <a:prstGeom prst="rect">
            <a:avLst/>
          </a:prstGeom>
          <a:solidFill>
            <a:srgbClr val="ECF3FA"/>
          </a:solidFill>
          <a:ln>
            <a:noFill/>
          </a:ln>
        </p:spPr>
        <p:txBody>
          <a:bodyPr anchorCtr="0" anchor="t" bIns="45700" lIns="91425" spcFirstLastPara="1" rIns="91425" wrap="square" tIns="45700">
            <a:noAutofit/>
          </a:bodyPr>
          <a:lstStyle/>
          <a:p>
            <a:pPr indent="-285750" lvl="2" marL="285750" marR="0" rtl="0" algn="l">
              <a:spcBef>
                <a:spcPts val="0"/>
              </a:spcBef>
              <a:spcAft>
                <a:spcPts val="0"/>
              </a:spcAft>
              <a:buClr>
                <a:srgbClr val="003366"/>
              </a:buClr>
              <a:buSzPts val="1800"/>
              <a:buFont typeface="Noto Sans Symbols"/>
              <a:buChar char="▪"/>
            </a:pPr>
            <a:r>
              <a:rPr b="0" i="0" lang="es-ES" sz="1800" u="none" cap="none" strike="noStrike">
                <a:solidFill>
                  <a:srgbClr val="003366"/>
                </a:solidFill>
                <a:latin typeface="Calibri"/>
                <a:ea typeface="Calibri"/>
                <a:cs typeface="Calibri"/>
                <a:sym typeface="Calibri"/>
              </a:rPr>
              <a:t>Estructura </a:t>
            </a:r>
            <a:r>
              <a:rPr b="0" i="1" lang="es-ES" sz="1800" u="sng" cap="none" strike="noStrike">
                <a:solidFill>
                  <a:srgbClr val="003366"/>
                </a:solidFill>
                <a:latin typeface="Calibri"/>
                <a:ea typeface="Calibri"/>
                <a:cs typeface="Calibri"/>
                <a:sym typeface="Calibri"/>
              </a:rPr>
              <a:t>Funcional</a:t>
            </a:r>
            <a:endParaRPr b="0" i="0" sz="1800" u="none" cap="none" strike="noStrike">
              <a:solidFill>
                <a:srgbClr val="003366"/>
              </a:solidFill>
              <a:latin typeface="Calibri"/>
              <a:ea typeface="Calibri"/>
              <a:cs typeface="Calibri"/>
              <a:sym typeface="Calibri"/>
            </a:endParaRPr>
          </a:p>
          <a:p>
            <a:pPr indent="-285750" lvl="2" marL="285750" marR="0" rtl="0" algn="l">
              <a:spcBef>
                <a:spcPts val="300"/>
              </a:spcBef>
              <a:spcAft>
                <a:spcPts val="0"/>
              </a:spcAft>
              <a:buClr>
                <a:srgbClr val="003366"/>
              </a:buClr>
              <a:buSzPts val="1800"/>
              <a:buFont typeface="Noto Sans Symbols"/>
              <a:buChar char="▪"/>
            </a:pPr>
            <a:r>
              <a:rPr b="0" i="0" lang="es-ES" sz="1800" u="none" cap="none" strike="noStrike">
                <a:solidFill>
                  <a:srgbClr val="003366"/>
                </a:solidFill>
                <a:latin typeface="Calibri"/>
                <a:ea typeface="Calibri"/>
                <a:cs typeface="Calibri"/>
                <a:sym typeface="Calibri"/>
              </a:rPr>
              <a:t>Estructura </a:t>
            </a:r>
            <a:r>
              <a:rPr b="0" i="1" lang="es-ES" sz="1800" u="sng" cap="none" strike="noStrike">
                <a:solidFill>
                  <a:srgbClr val="003366"/>
                </a:solidFill>
                <a:latin typeface="Calibri"/>
                <a:ea typeface="Calibri"/>
                <a:cs typeface="Calibri"/>
                <a:sym typeface="Calibri"/>
              </a:rPr>
              <a:t>Divisional</a:t>
            </a:r>
            <a:r>
              <a:rPr b="0" i="0" lang="es-ES" sz="1800" u="none" cap="none" strike="noStrike">
                <a:solidFill>
                  <a:srgbClr val="003366"/>
                </a:solidFill>
                <a:latin typeface="Calibri"/>
                <a:ea typeface="Calibri"/>
                <a:cs typeface="Calibri"/>
                <a:sym typeface="Calibri"/>
              </a:rPr>
              <a:t>:</a:t>
            </a:r>
            <a:endParaRPr/>
          </a:p>
          <a:p>
            <a:pPr indent="-400050" lvl="6" marL="895350" marR="0" rtl="0" algn="l">
              <a:spcBef>
                <a:spcPts val="0"/>
              </a:spcBef>
              <a:spcAft>
                <a:spcPts val="0"/>
              </a:spcAft>
              <a:buClr>
                <a:srgbClr val="003366"/>
              </a:buClr>
              <a:buSzPts val="1800"/>
              <a:buFont typeface="Calibri"/>
              <a:buAutoNum type="romanLcPeriod"/>
            </a:pPr>
            <a:r>
              <a:rPr b="0" i="0" lang="es-ES" sz="1800" u="none" cap="none" strike="noStrike">
                <a:solidFill>
                  <a:srgbClr val="003366"/>
                </a:solidFill>
                <a:latin typeface="Calibri"/>
                <a:ea typeface="Calibri"/>
                <a:cs typeface="Calibri"/>
                <a:sym typeface="Calibri"/>
              </a:rPr>
              <a:t>por productos</a:t>
            </a:r>
            <a:endParaRPr/>
          </a:p>
          <a:p>
            <a:pPr indent="-400050" lvl="6" marL="895350" marR="0" rtl="0" algn="l">
              <a:spcBef>
                <a:spcPts val="0"/>
              </a:spcBef>
              <a:spcAft>
                <a:spcPts val="0"/>
              </a:spcAft>
              <a:buClr>
                <a:srgbClr val="003366"/>
              </a:buClr>
              <a:buSzPts val="1800"/>
              <a:buFont typeface="Calibri"/>
              <a:buAutoNum type="romanLcPeriod"/>
            </a:pPr>
            <a:r>
              <a:rPr b="0" i="0" lang="es-ES" sz="1800" u="none" cap="none" strike="noStrike">
                <a:solidFill>
                  <a:srgbClr val="003366"/>
                </a:solidFill>
                <a:latin typeface="Calibri"/>
                <a:ea typeface="Calibri"/>
                <a:cs typeface="Calibri"/>
                <a:sym typeface="Calibri"/>
              </a:rPr>
              <a:t>Por mercados: geográficos, clientes</a:t>
            </a:r>
            <a:endParaRPr/>
          </a:p>
          <a:p>
            <a:pPr indent="-285750" lvl="2" marL="285750" marR="0" rtl="0" algn="l">
              <a:spcBef>
                <a:spcPts val="300"/>
              </a:spcBef>
              <a:spcAft>
                <a:spcPts val="0"/>
              </a:spcAft>
              <a:buClr>
                <a:srgbClr val="003366"/>
              </a:buClr>
              <a:buSzPts val="1800"/>
              <a:buFont typeface="Noto Sans Symbols"/>
              <a:buChar char="▪"/>
            </a:pPr>
            <a:r>
              <a:rPr b="0" i="0" lang="es-ES" sz="1800" u="none" cap="none" strike="noStrike">
                <a:solidFill>
                  <a:srgbClr val="003366"/>
                </a:solidFill>
                <a:latin typeface="Calibri"/>
                <a:ea typeface="Calibri"/>
                <a:cs typeface="Calibri"/>
                <a:sym typeface="Calibri"/>
              </a:rPr>
              <a:t>Estructura </a:t>
            </a:r>
            <a:r>
              <a:rPr b="0" i="1" lang="es-ES" sz="1800" u="sng" cap="none" strike="noStrike">
                <a:solidFill>
                  <a:srgbClr val="003366"/>
                </a:solidFill>
                <a:latin typeface="Calibri"/>
                <a:ea typeface="Calibri"/>
                <a:cs typeface="Calibri"/>
                <a:sym typeface="Calibri"/>
              </a:rPr>
              <a:t>Federal</a:t>
            </a:r>
            <a:r>
              <a:rPr b="0" i="0" lang="es-ES" sz="1800" u="none" cap="none" strike="noStrike">
                <a:solidFill>
                  <a:srgbClr val="003366"/>
                </a:solidFill>
                <a:latin typeface="Arial"/>
                <a:ea typeface="Arial"/>
                <a:cs typeface="Arial"/>
                <a:sym typeface="Arial"/>
              </a:rPr>
              <a:t> </a:t>
            </a:r>
            <a:endParaRPr/>
          </a:p>
          <a:p>
            <a:pPr indent="-285750" lvl="2" marL="285750" marR="0" rtl="0" algn="l">
              <a:spcBef>
                <a:spcPts val="300"/>
              </a:spcBef>
              <a:spcAft>
                <a:spcPts val="0"/>
              </a:spcAft>
              <a:buClr>
                <a:srgbClr val="003366"/>
              </a:buClr>
              <a:buSzPts val="1800"/>
              <a:buFont typeface="Noto Sans Symbols"/>
              <a:buChar char="▪"/>
            </a:pPr>
            <a:r>
              <a:rPr b="0" i="0" lang="es-ES" sz="1800" u="none" cap="none" strike="noStrike">
                <a:solidFill>
                  <a:srgbClr val="003366"/>
                </a:solidFill>
                <a:latin typeface="Calibri"/>
                <a:ea typeface="Calibri"/>
                <a:cs typeface="Calibri"/>
                <a:sym typeface="Calibri"/>
              </a:rPr>
              <a:t>Estructura </a:t>
            </a:r>
            <a:r>
              <a:rPr b="0" i="1" lang="es-ES" sz="1800" u="sng" cap="none" strike="noStrike">
                <a:solidFill>
                  <a:srgbClr val="003366"/>
                </a:solidFill>
                <a:latin typeface="Calibri"/>
                <a:ea typeface="Calibri"/>
                <a:cs typeface="Calibri"/>
                <a:sym typeface="Calibri"/>
              </a:rPr>
              <a:t>Matricial</a:t>
            </a:r>
            <a:endParaRPr b="0" i="0" sz="1800" u="none" cap="none" strike="noStrike">
              <a:solidFill>
                <a:srgbClr val="003366"/>
              </a:solidFill>
              <a:latin typeface="Arial"/>
              <a:ea typeface="Arial"/>
              <a:cs typeface="Arial"/>
              <a:sym typeface="Arial"/>
            </a:endParaRPr>
          </a:p>
        </p:txBody>
      </p:sp>
      <p:cxnSp>
        <p:nvCxnSpPr>
          <p:cNvPr id="368" name="Google Shape;368;p46"/>
          <p:cNvCxnSpPr/>
          <p:nvPr/>
        </p:nvCxnSpPr>
        <p:spPr>
          <a:xfrm>
            <a:off x="3022323" y="3298194"/>
            <a:ext cx="755538"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369" name="Google Shape;369;p46"/>
          <p:cNvCxnSpPr/>
          <p:nvPr/>
        </p:nvCxnSpPr>
        <p:spPr>
          <a:xfrm>
            <a:off x="3022323" y="5496211"/>
            <a:ext cx="755538" cy="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7"/>
          <p:cNvSpPr txBox="1"/>
          <p:nvPr/>
        </p:nvSpPr>
        <p:spPr>
          <a:xfrm>
            <a:off x="296098" y="1155277"/>
            <a:ext cx="8847900" cy="563100"/>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006666"/>
              </a:buClr>
              <a:buSzPts val="1700"/>
              <a:buFont typeface="Calibri"/>
              <a:buNone/>
            </a:pPr>
            <a:r>
              <a:rPr b="0" i="0" lang="es-ES" sz="1700" u="none" cap="none" strike="noStrike">
                <a:solidFill>
                  <a:srgbClr val="006666"/>
                </a:solidFill>
                <a:latin typeface="Calibri"/>
                <a:ea typeface="Calibri"/>
                <a:cs typeface="Calibri"/>
                <a:sym typeface="Calibri"/>
              </a:rPr>
              <a:t>Se definen las diferentes unidades en función de habilidades, conocimientos y áreas de especialización: marketing, producción, finanzas, recursos humanos…</a:t>
            </a:r>
            <a:endParaRPr/>
          </a:p>
        </p:txBody>
      </p:sp>
      <p:pic>
        <p:nvPicPr>
          <p:cNvPr descr="Google Shape;280;p34" id="375" name="Google Shape;375;p47"/>
          <p:cNvPicPr preferRelativeResize="0"/>
          <p:nvPr/>
        </p:nvPicPr>
        <p:blipFill rotWithShape="1">
          <a:blip r:embed="rId3">
            <a:alphaModFix/>
          </a:blip>
          <a:srcRect b="0" l="0" r="0" t="0"/>
          <a:stretch/>
        </p:blipFill>
        <p:spPr>
          <a:xfrm>
            <a:off x="1873525" y="1727725"/>
            <a:ext cx="4643376" cy="3030800"/>
          </a:xfrm>
          <a:prstGeom prst="rect">
            <a:avLst/>
          </a:prstGeom>
          <a:noFill/>
          <a:ln>
            <a:noFill/>
          </a:ln>
        </p:spPr>
      </p:pic>
      <p:sp>
        <p:nvSpPr>
          <p:cNvPr id="376" name="Google Shape;376;p47"/>
          <p:cNvSpPr/>
          <p:nvPr/>
        </p:nvSpPr>
        <p:spPr>
          <a:xfrm>
            <a:off x="4627675" y="3272400"/>
            <a:ext cx="4406100" cy="987900"/>
          </a:xfrm>
          <a:prstGeom prst="rect">
            <a:avLst/>
          </a:prstGeom>
          <a:solidFill>
            <a:srgbClr val="ECF3FA"/>
          </a:solid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s-ES">
                <a:solidFill>
                  <a:srgbClr val="002060"/>
                </a:solidFill>
                <a:latin typeface="Arial"/>
                <a:ea typeface="Arial"/>
                <a:cs typeface="Arial"/>
                <a:sym typeface="Arial"/>
              </a:rPr>
              <a:t>Apropiada para organizaciones con: </a:t>
            </a:r>
            <a:endParaRPr/>
          </a:p>
          <a:p>
            <a:pPr indent="-195263" lvl="0" marL="182563" marR="0" rtl="0" algn="l">
              <a:lnSpc>
                <a:spcPct val="80000"/>
              </a:lnSpc>
              <a:spcBef>
                <a:spcPts val="0"/>
              </a:spcBef>
              <a:spcAft>
                <a:spcPts val="0"/>
              </a:spcAft>
              <a:buClr>
                <a:srgbClr val="002060"/>
              </a:buClr>
              <a:buSzPts val="1400"/>
              <a:buFont typeface="Arial"/>
              <a:buChar char="•"/>
            </a:pPr>
            <a:r>
              <a:rPr lang="es-ES">
                <a:solidFill>
                  <a:srgbClr val="002060"/>
                </a:solidFill>
                <a:latin typeface="Arial"/>
                <a:ea typeface="Arial"/>
                <a:cs typeface="Arial"/>
                <a:sym typeface="Arial"/>
              </a:rPr>
              <a:t>línea de productos reducida (similar o relacionada)</a:t>
            </a:r>
            <a:endParaRPr/>
          </a:p>
          <a:p>
            <a:pPr indent="-195263" lvl="0" marL="182563" marR="0" rtl="0" algn="l">
              <a:lnSpc>
                <a:spcPct val="80000"/>
              </a:lnSpc>
              <a:spcBef>
                <a:spcPts val="0"/>
              </a:spcBef>
              <a:spcAft>
                <a:spcPts val="0"/>
              </a:spcAft>
              <a:buClr>
                <a:srgbClr val="002060"/>
              </a:buClr>
              <a:buSzPts val="1400"/>
              <a:buFont typeface="Arial"/>
              <a:buChar char="•"/>
            </a:pPr>
            <a:r>
              <a:rPr lang="es-ES">
                <a:solidFill>
                  <a:srgbClr val="002060"/>
                </a:solidFill>
                <a:latin typeface="Arial"/>
                <a:ea typeface="Arial"/>
                <a:cs typeface="Arial"/>
                <a:sym typeface="Arial"/>
              </a:rPr>
              <a:t>entorno simple y estable y </a:t>
            </a:r>
            <a:endParaRPr/>
          </a:p>
          <a:p>
            <a:pPr indent="-195263" lvl="0" marL="182563" marR="0" rtl="0" algn="l">
              <a:lnSpc>
                <a:spcPct val="80000"/>
              </a:lnSpc>
              <a:spcBef>
                <a:spcPts val="0"/>
              </a:spcBef>
              <a:spcAft>
                <a:spcPts val="0"/>
              </a:spcAft>
              <a:buClr>
                <a:srgbClr val="002060"/>
              </a:buClr>
              <a:buSzPts val="1400"/>
              <a:buFont typeface="Arial"/>
              <a:buChar char="•"/>
            </a:pPr>
            <a:r>
              <a:rPr lang="es-ES">
                <a:solidFill>
                  <a:srgbClr val="002060"/>
                </a:solidFill>
                <a:latin typeface="Arial"/>
                <a:ea typeface="Arial"/>
                <a:cs typeface="Arial"/>
                <a:sym typeface="Arial"/>
              </a:rPr>
              <a:t>uso de tecnologías que permiten establecer procesos rutinarios.</a:t>
            </a:r>
            <a:endParaRPr>
              <a:solidFill>
                <a:srgbClr val="002060"/>
              </a:solidFill>
              <a:latin typeface="Arial"/>
              <a:ea typeface="Arial"/>
              <a:cs typeface="Arial"/>
              <a:sym typeface="Arial"/>
            </a:endParaRPr>
          </a:p>
        </p:txBody>
      </p:sp>
      <p:sp>
        <p:nvSpPr>
          <p:cNvPr id="377" name="Google Shape;377;p47"/>
          <p:cNvSpPr txBox="1"/>
          <p:nvPr/>
        </p:nvSpPr>
        <p:spPr>
          <a:xfrm>
            <a:off x="296098" y="691477"/>
            <a:ext cx="6963300" cy="540000"/>
          </a:xfrm>
          <a:prstGeom prst="rect">
            <a:avLst/>
          </a:prstGeom>
          <a:no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833C0B"/>
              </a:buClr>
              <a:buSzPts val="2400"/>
              <a:buFont typeface="Arial"/>
              <a:buNone/>
            </a:pPr>
            <a:r>
              <a:rPr b="1" i="0" lang="es-ES" sz="2400" u="none" cap="none" strike="noStrike">
                <a:solidFill>
                  <a:srgbClr val="B5203F"/>
                </a:solidFill>
                <a:latin typeface="Arial"/>
                <a:ea typeface="Arial"/>
                <a:cs typeface="Arial"/>
                <a:sym typeface="Arial"/>
              </a:rPr>
              <a:t>3.1</a:t>
            </a:r>
            <a:r>
              <a:rPr b="1" i="0" lang="es-ES" sz="2400" u="none" cap="none" strike="noStrike">
                <a:solidFill>
                  <a:srgbClr val="B5203F"/>
                </a:solidFill>
                <a:latin typeface="Arial"/>
                <a:ea typeface="Arial"/>
                <a:cs typeface="Arial"/>
                <a:sym typeface="Arial"/>
              </a:rPr>
              <a:t>.1</a:t>
            </a:r>
            <a:r>
              <a:rPr b="1" i="0" lang="es-ES" sz="2400" u="none" cap="none" strike="noStrike">
                <a:solidFill>
                  <a:srgbClr val="B5203F"/>
                </a:solidFill>
                <a:latin typeface="Arial"/>
                <a:ea typeface="Arial"/>
                <a:cs typeface="Arial"/>
                <a:sym typeface="Arial"/>
              </a:rPr>
              <a:t> Formas Clásicas: Estructura Funcional </a:t>
            </a:r>
            <a:endParaRPr>
              <a:solidFill>
                <a:srgbClr val="B5203F"/>
              </a:solidFill>
            </a:endParaRPr>
          </a:p>
        </p:txBody>
      </p:sp>
      <p:sp>
        <p:nvSpPr>
          <p:cNvPr id="378" name="Google Shape;378;p47"/>
          <p:cNvSpPr txBox="1"/>
          <p:nvPr/>
        </p:nvSpPr>
        <p:spPr>
          <a:xfrm>
            <a:off x="28750" y="4869800"/>
            <a:ext cx="4690200" cy="1724100"/>
          </a:xfrm>
          <a:prstGeom prst="rect">
            <a:avLst/>
          </a:prstGeom>
          <a:noFill/>
          <a:ln>
            <a:noFill/>
          </a:ln>
        </p:spPr>
        <p:txBody>
          <a:bodyPr anchorCtr="0" anchor="t" bIns="45700" lIns="45700" spcFirstLastPara="1" rIns="45700" wrap="square" tIns="45700">
            <a:noAutofit/>
          </a:bodyPr>
          <a:lstStyle/>
          <a:p>
            <a:pPr indent="-142303" lvl="0" marL="142303" rtl="0" algn="l">
              <a:lnSpc>
                <a:spcPct val="90000"/>
              </a:lnSpc>
              <a:spcBef>
                <a:spcPts val="0"/>
              </a:spcBef>
              <a:spcAft>
                <a:spcPts val="0"/>
              </a:spcAft>
              <a:buNone/>
            </a:pPr>
            <a:r>
              <a:t/>
            </a:r>
            <a:endParaRPr>
              <a:solidFill>
                <a:srgbClr val="888888"/>
              </a:solidFill>
              <a:latin typeface="Calibri"/>
              <a:ea typeface="Calibri"/>
              <a:cs typeface="Calibri"/>
              <a:sym typeface="Calibri"/>
            </a:endParaRPr>
          </a:p>
          <a:p>
            <a:pPr indent="-148653" lvl="0" marL="142303" rtl="0" algn="l">
              <a:lnSpc>
                <a:spcPct val="90000"/>
              </a:lnSpc>
              <a:spcBef>
                <a:spcPts val="500"/>
              </a:spcBef>
              <a:spcAft>
                <a:spcPts val="0"/>
              </a:spcAft>
              <a:buSzPts val="1400"/>
              <a:buFont typeface="Calibri"/>
              <a:buChar char="•"/>
            </a:pPr>
            <a:r>
              <a:rPr lang="es-ES">
                <a:latin typeface="Calibri"/>
                <a:ea typeface="Calibri"/>
                <a:cs typeface="Calibri"/>
                <a:sym typeface="Calibri"/>
              </a:rPr>
              <a:t>Adecuado para entornos estables y poco complejos (1 pdto). </a:t>
            </a:r>
            <a:endParaRPr>
              <a:solidFill>
                <a:srgbClr val="888888"/>
              </a:solidFill>
              <a:latin typeface="Calibri"/>
              <a:ea typeface="Calibri"/>
              <a:cs typeface="Calibri"/>
              <a:sym typeface="Calibri"/>
            </a:endParaRPr>
          </a:p>
          <a:p>
            <a:pPr indent="-148653" lvl="0" marL="142303" rtl="0" algn="l">
              <a:lnSpc>
                <a:spcPct val="90000"/>
              </a:lnSpc>
              <a:spcBef>
                <a:spcPts val="500"/>
              </a:spcBef>
              <a:spcAft>
                <a:spcPts val="0"/>
              </a:spcAft>
              <a:buSzPts val="1400"/>
              <a:buFont typeface="Calibri"/>
              <a:buChar char="•"/>
            </a:pPr>
            <a:r>
              <a:rPr lang="es-ES">
                <a:latin typeface="Calibri"/>
                <a:ea typeface="Calibri"/>
                <a:cs typeface="Calibri"/>
                <a:sym typeface="Calibri"/>
              </a:rPr>
              <a:t> Agrupación de personas de perfiles similares.</a:t>
            </a:r>
            <a:endParaRPr>
              <a:solidFill>
                <a:srgbClr val="888888"/>
              </a:solidFill>
              <a:latin typeface="Calibri"/>
              <a:ea typeface="Calibri"/>
              <a:cs typeface="Calibri"/>
              <a:sym typeface="Calibri"/>
            </a:endParaRPr>
          </a:p>
          <a:p>
            <a:pPr indent="-148653" lvl="0" marL="142303" rtl="0" algn="l">
              <a:lnSpc>
                <a:spcPct val="90000"/>
              </a:lnSpc>
              <a:spcBef>
                <a:spcPts val="500"/>
              </a:spcBef>
              <a:spcAft>
                <a:spcPts val="0"/>
              </a:spcAft>
              <a:buSzPts val="1400"/>
              <a:buFont typeface="Calibri"/>
              <a:buChar char="•"/>
            </a:pPr>
            <a:r>
              <a:rPr lang="es-ES">
                <a:latin typeface="Calibri"/>
                <a:ea typeface="Calibri"/>
                <a:cs typeface="Calibri"/>
                <a:sym typeface="Calibri"/>
              </a:rPr>
              <a:t>Favorece el desarrollo de conocimientos en un área concreta.</a:t>
            </a:r>
            <a:endParaRPr>
              <a:solidFill>
                <a:srgbClr val="888888"/>
              </a:solidFill>
              <a:latin typeface="Calibri"/>
              <a:ea typeface="Calibri"/>
              <a:cs typeface="Calibri"/>
              <a:sym typeface="Calibri"/>
            </a:endParaRPr>
          </a:p>
          <a:p>
            <a:pPr indent="-148653" lvl="0" marL="142303" rtl="0" algn="l">
              <a:lnSpc>
                <a:spcPct val="90000"/>
              </a:lnSpc>
              <a:spcBef>
                <a:spcPts val="500"/>
              </a:spcBef>
              <a:spcAft>
                <a:spcPts val="0"/>
              </a:spcAft>
              <a:buSzPts val="1400"/>
              <a:buFont typeface="Calibri"/>
              <a:buChar char="•"/>
            </a:pPr>
            <a:r>
              <a:rPr lang="es-ES">
                <a:latin typeface="Calibri"/>
                <a:ea typeface="Calibri"/>
                <a:cs typeface="Calibri"/>
                <a:sym typeface="Calibri"/>
              </a:rPr>
              <a:t> Sistema de decisión y comunicación simples.</a:t>
            </a:r>
            <a:endParaRPr>
              <a:solidFill>
                <a:srgbClr val="888888"/>
              </a:solidFill>
              <a:latin typeface="Calibri"/>
              <a:ea typeface="Calibri"/>
              <a:cs typeface="Calibri"/>
              <a:sym typeface="Calibri"/>
            </a:endParaRPr>
          </a:p>
          <a:p>
            <a:pPr indent="-148653" lvl="0" marL="142303" rtl="0" algn="l">
              <a:lnSpc>
                <a:spcPct val="90000"/>
              </a:lnSpc>
              <a:spcBef>
                <a:spcPts val="500"/>
              </a:spcBef>
              <a:spcAft>
                <a:spcPts val="0"/>
              </a:spcAft>
              <a:buSzPts val="1400"/>
              <a:buFont typeface="Calibri"/>
              <a:buChar char="•"/>
            </a:pPr>
            <a:r>
              <a:rPr lang="es-ES">
                <a:latin typeface="Calibri"/>
                <a:ea typeface="Calibri"/>
                <a:cs typeface="Calibri"/>
                <a:sym typeface="Calibri"/>
              </a:rPr>
              <a:t>Jerarquía muy clara.</a:t>
            </a:r>
            <a:endParaRPr>
              <a:solidFill>
                <a:srgbClr val="888888"/>
              </a:solidFill>
              <a:latin typeface="Calibri"/>
              <a:ea typeface="Calibri"/>
              <a:cs typeface="Calibri"/>
              <a:sym typeface="Calibri"/>
            </a:endParaRPr>
          </a:p>
        </p:txBody>
      </p:sp>
      <p:cxnSp>
        <p:nvCxnSpPr>
          <p:cNvPr id="379" name="Google Shape;379;p47"/>
          <p:cNvCxnSpPr/>
          <p:nvPr/>
        </p:nvCxnSpPr>
        <p:spPr>
          <a:xfrm>
            <a:off x="4682515" y="5040428"/>
            <a:ext cx="0" cy="1387800"/>
          </a:xfrm>
          <a:prstGeom prst="straightConnector1">
            <a:avLst/>
          </a:prstGeom>
          <a:noFill/>
          <a:ln cap="flat" cmpd="sng" w="12700">
            <a:solidFill>
              <a:srgbClr val="808080"/>
            </a:solidFill>
            <a:prstDash val="solid"/>
            <a:miter lim="8000"/>
            <a:headEnd len="sm" w="sm" type="none"/>
            <a:tailEnd len="sm" w="sm" type="none"/>
          </a:ln>
        </p:spPr>
      </p:cxnSp>
      <p:sp>
        <p:nvSpPr>
          <p:cNvPr id="380" name="Google Shape;380;p47"/>
          <p:cNvSpPr txBox="1"/>
          <p:nvPr/>
        </p:nvSpPr>
        <p:spPr>
          <a:xfrm>
            <a:off x="4811575" y="4893925"/>
            <a:ext cx="4401300" cy="21024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Calibri"/>
              <a:buNone/>
            </a:pPr>
            <a:r>
              <a:rPr b="1" i="0" lang="es-ES" sz="1400" u="none" cap="none" strike="noStrike">
                <a:solidFill>
                  <a:srgbClr val="000000"/>
                </a:solidFill>
                <a:latin typeface="Calibri"/>
                <a:ea typeface="Calibri"/>
                <a:cs typeface="Calibri"/>
                <a:sym typeface="Calibri"/>
              </a:rPr>
              <a:t>Puntos Débiles:</a:t>
            </a:r>
            <a:endParaRPr>
              <a:latin typeface="Calibri"/>
              <a:ea typeface="Calibri"/>
              <a:cs typeface="Calibri"/>
              <a:sym typeface="Calibri"/>
            </a:endParaRPr>
          </a:p>
          <a:p>
            <a:pPr indent="-88900" lvl="0" marL="0" marR="0" rtl="0" algn="just">
              <a:lnSpc>
                <a:spcPct val="100000"/>
              </a:lnSpc>
              <a:spcBef>
                <a:spcPts val="0"/>
              </a:spcBef>
              <a:spcAft>
                <a:spcPts val="0"/>
              </a:spcAft>
              <a:buClr>
                <a:srgbClr val="000000"/>
              </a:buClr>
              <a:buSzPts val="1400"/>
              <a:buFont typeface="Calibri"/>
              <a:buChar char="•"/>
            </a:pPr>
            <a:r>
              <a:rPr i="0" lang="es-ES" sz="1400" u="none" cap="none" strike="noStrike">
                <a:solidFill>
                  <a:srgbClr val="000000"/>
                </a:solidFill>
                <a:latin typeface="Calibri"/>
                <a:ea typeface="Calibri"/>
                <a:cs typeface="Calibri"/>
                <a:sym typeface="Calibri"/>
              </a:rPr>
              <a:t>  L</a:t>
            </a:r>
            <a:r>
              <a:rPr lang="es-ES">
                <a:latin typeface="Calibri"/>
                <a:ea typeface="Calibri"/>
                <a:cs typeface="Calibri"/>
                <a:sym typeface="Calibri"/>
              </a:rPr>
              <a:t>entitud de respuesta ante los cambios</a:t>
            </a:r>
            <a:endParaRPr i="0" sz="1400" u="none" cap="none" strike="noStrike">
              <a:solidFill>
                <a:srgbClr val="000000"/>
              </a:solidFill>
              <a:latin typeface="Calibri"/>
              <a:ea typeface="Calibri"/>
              <a:cs typeface="Calibri"/>
              <a:sym typeface="Calibri"/>
            </a:endParaRPr>
          </a:p>
          <a:p>
            <a:pPr indent="-88900" lvl="0" marL="0" marR="0" rtl="0" algn="just">
              <a:lnSpc>
                <a:spcPct val="100000"/>
              </a:lnSpc>
              <a:spcBef>
                <a:spcPts val="0"/>
              </a:spcBef>
              <a:spcAft>
                <a:spcPts val="0"/>
              </a:spcAft>
              <a:buClr>
                <a:srgbClr val="000000"/>
              </a:buClr>
              <a:buSzPts val="1400"/>
              <a:buFont typeface="Calibri"/>
              <a:buChar char="•"/>
            </a:pPr>
            <a:r>
              <a:rPr lang="es-ES">
                <a:latin typeface="Calibri"/>
                <a:ea typeface="Calibri"/>
                <a:cs typeface="Calibri"/>
                <a:sym typeface="Calibri"/>
              </a:rPr>
              <a:t>  </a:t>
            </a:r>
            <a:r>
              <a:rPr i="0" lang="es-ES" sz="1400" u="none" cap="none" strike="noStrike">
                <a:solidFill>
                  <a:srgbClr val="000000"/>
                </a:solidFill>
                <a:latin typeface="Calibri"/>
                <a:ea typeface="Calibri"/>
                <a:cs typeface="Calibri"/>
                <a:sym typeface="Calibri"/>
              </a:rPr>
              <a:t>Se persiguen objetivos particulares + que metas globales.</a:t>
            </a:r>
            <a:endParaRPr>
              <a:latin typeface="Calibri"/>
              <a:ea typeface="Calibri"/>
              <a:cs typeface="Calibri"/>
              <a:sym typeface="Calibri"/>
            </a:endParaRPr>
          </a:p>
          <a:p>
            <a:pPr indent="-88900" lvl="0" marL="0" marR="0" rtl="0" algn="just">
              <a:lnSpc>
                <a:spcPct val="100000"/>
              </a:lnSpc>
              <a:spcBef>
                <a:spcPts val="0"/>
              </a:spcBef>
              <a:spcAft>
                <a:spcPts val="0"/>
              </a:spcAft>
              <a:buClr>
                <a:srgbClr val="000000"/>
              </a:buClr>
              <a:buSzPts val="1400"/>
              <a:buFont typeface="Calibri"/>
              <a:buChar char="•"/>
            </a:pPr>
            <a:r>
              <a:rPr i="0" lang="es-ES" sz="1400" u="none" cap="none" strike="noStrike">
                <a:solidFill>
                  <a:srgbClr val="000000"/>
                </a:solidFill>
                <a:latin typeface="Calibri"/>
                <a:ea typeface="Calibri"/>
                <a:cs typeface="Calibri"/>
                <a:sym typeface="Calibri"/>
              </a:rPr>
              <a:t>  Cuellos de botella en tareas secuenciales.</a:t>
            </a:r>
            <a:endParaRPr>
              <a:latin typeface="Calibri"/>
              <a:ea typeface="Calibri"/>
              <a:cs typeface="Calibri"/>
              <a:sym typeface="Calibri"/>
            </a:endParaRPr>
          </a:p>
          <a:p>
            <a:pPr indent="-88900" lvl="0" marL="0" marR="0" rtl="0" algn="just">
              <a:lnSpc>
                <a:spcPct val="100000"/>
              </a:lnSpc>
              <a:spcBef>
                <a:spcPts val="0"/>
              </a:spcBef>
              <a:spcAft>
                <a:spcPts val="0"/>
              </a:spcAft>
              <a:buClr>
                <a:srgbClr val="000000"/>
              </a:buClr>
              <a:buSzPts val="1400"/>
              <a:buFont typeface="Calibri"/>
              <a:buChar char="•"/>
            </a:pPr>
            <a:r>
              <a:rPr i="0" lang="es-ES" sz="1400" u="none" cap="none" strike="noStrike">
                <a:solidFill>
                  <a:srgbClr val="000000"/>
                </a:solidFill>
                <a:latin typeface="Calibri"/>
                <a:ea typeface="Calibri"/>
                <a:cs typeface="Calibri"/>
                <a:sym typeface="Calibri"/>
              </a:rPr>
              <a:t>  Las decisiones se acumulan en la cúpula</a:t>
            </a:r>
            <a:endParaRPr>
              <a:latin typeface="Calibri"/>
              <a:ea typeface="Calibri"/>
              <a:cs typeface="Calibri"/>
              <a:sym typeface="Calibri"/>
            </a:endParaRPr>
          </a:p>
          <a:p>
            <a:pPr indent="-88900" lvl="0" marL="0" marR="0" rtl="0" algn="just">
              <a:lnSpc>
                <a:spcPct val="100000"/>
              </a:lnSpc>
              <a:spcBef>
                <a:spcPts val="0"/>
              </a:spcBef>
              <a:spcAft>
                <a:spcPts val="0"/>
              </a:spcAft>
              <a:buClr>
                <a:srgbClr val="000000"/>
              </a:buClr>
              <a:buSzPts val="1400"/>
              <a:buFont typeface="Calibri"/>
              <a:buChar char="•"/>
            </a:pPr>
            <a:r>
              <a:rPr i="0" lang="es-ES" sz="1400" u="none" cap="none" strike="noStrike">
                <a:solidFill>
                  <a:srgbClr val="000000"/>
                </a:solidFill>
                <a:latin typeface="Calibri"/>
                <a:ea typeface="Calibri"/>
                <a:cs typeface="Calibri"/>
                <a:sym typeface="Calibri"/>
              </a:rPr>
              <a:t>  Poca coordinación entre unidades.</a:t>
            </a:r>
            <a:endParaRPr>
              <a:latin typeface="Calibri"/>
              <a:ea typeface="Calibri"/>
              <a:cs typeface="Calibri"/>
              <a:sym typeface="Calibri"/>
            </a:endParaRPr>
          </a:p>
          <a:p>
            <a:pPr indent="-88900" lvl="0" marL="0" marR="0" rtl="0" algn="just">
              <a:lnSpc>
                <a:spcPct val="100000"/>
              </a:lnSpc>
              <a:spcBef>
                <a:spcPts val="0"/>
              </a:spcBef>
              <a:spcAft>
                <a:spcPts val="0"/>
              </a:spcAft>
              <a:buClr>
                <a:srgbClr val="000000"/>
              </a:buClr>
              <a:buSzPts val="1400"/>
              <a:buFont typeface="Calibri"/>
              <a:buChar char="•"/>
            </a:pPr>
            <a:r>
              <a:rPr i="0" lang="es-ES" sz="1400" u="none" cap="none" strike="noStrike">
                <a:solidFill>
                  <a:srgbClr val="000000"/>
                </a:solidFill>
                <a:latin typeface="Calibri"/>
                <a:ea typeface="Calibri"/>
                <a:cs typeface="Calibri"/>
                <a:sym typeface="Calibri"/>
              </a:rPr>
              <a:t>  Poco innovadora, se resiste al cambio.</a:t>
            </a:r>
            <a:endParaRPr>
              <a:latin typeface="Calibri"/>
              <a:ea typeface="Calibri"/>
              <a:cs typeface="Calibri"/>
              <a:sym typeface="Calibri"/>
            </a:endParaRPr>
          </a:p>
        </p:txBody>
      </p:sp>
      <p:grpSp>
        <p:nvGrpSpPr>
          <p:cNvPr id="381" name="Google Shape;381;p47"/>
          <p:cNvGrpSpPr/>
          <p:nvPr/>
        </p:nvGrpSpPr>
        <p:grpSpPr>
          <a:xfrm>
            <a:off x="168748" y="4604296"/>
            <a:ext cx="1353000" cy="573862"/>
            <a:chOff x="-1" y="0"/>
            <a:chExt cx="1353000" cy="762000"/>
          </a:xfrm>
        </p:grpSpPr>
        <p:sp>
          <p:nvSpPr>
            <p:cNvPr id="382" name="Google Shape;382;p47"/>
            <p:cNvSpPr/>
            <p:nvPr/>
          </p:nvSpPr>
          <p:spPr>
            <a:xfrm>
              <a:off x="-1" y="0"/>
              <a:ext cx="1353000" cy="762000"/>
            </a:xfrm>
            <a:prstGeom prst="roundRect">
              <a:avLst>
                <a:gd fmla="val 31853" name="adj"/>
              </a:avLst>
            </a:prstGeom>
            <a:solidFill>
              <a:srgbClr val="B5203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383" name="Google Shape;383;p47"/>
            <p:cNvSpPr txBox="1"/>
            <p:nvPr/>
          </p:nvSpPr>
          <p:spPr>
            <a:xfrm>
              <a:off x="71079" y="68527"/>
              <a:ext cx="1210800" cy="624900"/>
            </a:xfrm>
            <a:prstGeom prst="rect">
              <a:avLst/>
            </a:prstGeom>
            <a:solidFill>
              <a:srgbClr val="B5203F"/>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Puntos </a:t>
              </a:r>
              <a:endParaRPr/>
            </a:p>
            <a:p>
              <a:pPr indent="0" lvl="0" marL="0" marR="0" rtl="0" algn="ctr">
                <a:lnSpc>
                  <a:spcPct val="90000"/>
                </a:lnSpc>
                <a:spcBef>
                  <a:spcPts val="40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Fuertes</a:t>
              </a:r>
              <a:endParaRPr/>
            </a:p>
          </p:txBody>
        </p:sp>
      </p:grpSp>
      <p:grpSp>
        <p:nvGrpSpPr>
          <p:cNvPr id="384" name="Google Shape;384;p47"/>
          <p:cNvGrpSpPr/>
          <p:nvPr/>
        </p:nvGrpSpPr>
        <p:grpSpPr>
          <a:xfrm>
            <a:off x="4811573" y="4565102"/>
            <a:ext cx="1353000" cy="573862"/>
            <a:chOff x="-1" y="0"/>
            <a:chExt cx="1353000" cy="762000"/>
          </a:xfrm>
        </p:grpSpPr>
        <p:sp>
          <p:nvSpPr>
            <p:cNvPr id="385" name="Google Shape;385;p47"/>
            <p:cNvSpPr/>
            <p:nvPr/>
          </p:nvSpPr>
          <p:spPr>
            <a:xfrm>
              <a:off x="-1" y="0"/>
              <a:ext cx="1353000" cy="762000"/>
            </a:xfrm>
            <a:prstGeom prst="roundRect">
              <a:avLst>
                <a:gd fmla="val 31853" name="adj"/>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386" name="Google Shape;386;p47"/>
            <p:cNvSpPr txBox="1"/>
            <p:nvPr/>
          </p:nvSpPr>
          <p:spPr>
            <a:xfrm>
              <a:off x="71080" y="93927"/>
              <a:ext cx="1210800" cy="5739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Puntos Débiles</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48"/>
          <p:cNvSpPr txBox="1"/>
          <p:nvPr/>
        </p:nvSpPr>
        <p:spPr>
          <a:xfrm>
            <a:off x="229930" y="1265865"/>
            <a:ext cx="8592600" cy="573900"/>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006666"/>
              </a:buClr>
              <a:buSzPts val="1700"/>
              <a:buFont typeface="Calibri"/>
              <a:buNone/>
            </a:pPr>
            <a:r>
              <a:rPr b="0" i="0" lang="es-ES" sz="1700" u="none" cap="none" strike="noStrike">
                <a:solidFill>
                  <a:srgbClr val="006666"/>
                </a:solidFill>
                <a:latin typeface="Calibri"/>
                <a:ea typeface="Calibri"/>
                <a:cs typeface="Calibri"/>
                <a:sym typeface="Calibri"/>
              </a:rPr>
              <a:t>Las unidades organizativas básicas son las unidades de negocio o algún aspecto relevante de ellas (productos o zonas geográficas)</a:t>
            </a:r>
            <a:endParaRPr/>
          </a:p>
        </p:txBody>
      </p:sp>
      <p:grpSp>
        <p:nvGrpSpPr>
          <p:cNvPr id="392" name="Google Shape;392;p48"/>
          <p:cNvGrpSpPr/>
          <p:nvPr/>
        </p:nvGrpSpPr>
        <p:grpSpPr>
          <a:xfrm>
            <a:off x="376051" y="2002706"/>
            <a:ext cx="8343902" cy="2013586"/>
            <a:chOff x="-2" y="-1553"/>
            <a:chExt cx="7353369" cy="2013585"/>
          </a:xfrm>
        </p:grpSpPr>
        <p:grpSp>
          <p:nvGrpSpPr>
            <p:cNvPr id="393" name="Google Shape;393;p48"/>
            <p:cNvGrpSpPr/>
            <p:nvPr/>
          </p:nvGrpSpPr>
          <p:grpSpPr>
            <a:xfrm>
              <a:off x="-2" y="1473678"/>
              <a:ext cx="965103" cy="531385"/>
              <a:chOff x="-1" y="30198"/>
              <a:chExt cx="965102" cy="531384"/>
            </a:xfrm>
          </p:grpSpPr>
          <p:sp>
            <p:nvSpPr>
              <p:cNvPr id="394" name="Google Shape;394;p48"/>
              <p:cNvSpPr/>
              <p:nvPr/>
            </p:nvSpPr>
            <p:spPr>
              <a:xfrm>
                <a:off x="86140" y="30873"/>
                <a:ext cx="792902" cy="530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5" name="Google Shape;395;p48"/>
              <p:cNvSpPr txBox="1"/>
              <p:nvPr/>
            </p:nvSpPr>
            <p:spPr>
              <a:xfrm>
                <a:off x="-1" y="30198"/>
                <a:ext cx="965102" cy="531384"/>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Larga</a:t>
                </a:r>
                <a:endParaRPr sz="1600">
                  <a:solidFill>
                    <a:schemeClr val="lt1"/>
                  </a:solidFill>
                  <a:latin typeface="Times New Roman"/>
                  <a:ea typeface="Times New Roman"/>
                  <a:cs typeface="Times New Roman"/>
                  <a:sym typeface="Times New Roman"/>
                </a:endParaRPr>
              </a:p>
              <a:p>
                <a:pPr indent="0" lvl="0" marL="0" marR="0" rtl="0" algn="ctr">
                  <a:lnSpc>
                    <a:spcPct val="90000"/>
                  </a:lnSpc>
                  <a:spcBef>
                    <a:spcPts val="400"/>
                  </a:spcBef>
                  <a:spcAft>
                    <a:spcPts val="0"/>
                  </a:spcAft>
                  <a:buNone/>
                </a:pPr>
                <a:r>
                  <a:rPr b="1" lang="es-ES" sz="1400">
                    <a:solidFill>
                      <a:schemeClr val="lt1"/>
                    </a:solidFill>
                    <a:latin typeface="Calibri"/>
                    <a:ea typeface="Calibri"/>
                    <a:cs typeface="Calibri"/>
                    <a:sym typeface="Calibri"/>
                  </a:rPr>
                  <a:t>Distanc.</a:t>
                </a:r>
                <a:endParaRPr/>
              </a:p>
            </p:txBody>
          </p:sp>
        </p:grpSp>
        <p:grpSp>
          <p:nvGrpSpPr>
            <p:cNvPr id="396" name="Google Shape;396;p48"/>
            <p:cNvGrpSpPr/>
            <p:nvPr/>
          </p:nvGrpSpPr>
          <p:grpSpPr>
            <a:xfrm>
              <a:off x="2528184" y="-1553"/>
              <a:ext cx="1146003" cy="531385"/>
              <a:chOff x="-1" y="-1552"/>
              <a:chExt cx="1146002" cy="531384"/>
            </a:xfrm>
          </p:grpSpPr>
          <p:sp>
            <p:nvSpPr>
              <p:cNvPr id="397" name="Google Shape;397;p48"/>
              <p:cNvSpPr/>
              <p:nvPr/>
            </p:nvSpPr>
            <p:spPr>
              <a:xfrm>
                <a:off x="-1" y="17122"/>
                <a:ext cx="1146002"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398" name="Google Shape;398;p48"/>
              <p:cNvSpPr txBox="1"/>
              <p:nvPr/>
            </p:nvSpPr>
            <p:spPr>
              <a:xfrm>
                <a:off x="80153" y="-1552"/>
                <a:ext cx="985801" cy="531384"/>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Consejero</a:t>
                </a:r>
                <a:endParaRPr sz="1600">
                  <a:solidFill>
                    <a:schemeClr val="lt1"/>
                  </a:solidFill>
                  <a:latin typeface="Times New Roman"/>
                  <a:ea typeface="Times New Roman"/>
                  <a:cs typeface="Times New Roman"/>
                  <a:sym typeface="Times New Roman"/>
                </a:endParaRPr>
              </a:p>
              <a:p>
                <a:pPr indent="0" lvl="0" marL="0" marR="0" rtl="0" algn="ctr">
                  <a:lnSpc>
                    <a:spcPct val="90000"/>
                  </a:lnSpc>
                  <a:spcBef>
                    <a:spcPts val="400"/>
                  </a:spcBef>
                  <a:spcAft>
                    <a:spcPts val="0"/>
                  </a:spcAft>
                  <a:buNone/>
                </a:pPr>
                <a:r>
                  <a:rPr b="1" lang="es-ES" sz="1400">
                    <a:solidFill>
                      <a:schemeClr val="lt1"/>
                    </a:solidFill>
                    <a:latin typeface="Calibri"/>
                    <a:ea typeface="Calibri"/>
                    <a:cs typeface="Calibri"/>
                    <a:sym typeface="Calibri"/>
                  </a:rPr>
                  <a:t>Delegado</a:t>
                </a:r>
                <a:endParaRPr/>
              </a:p>
            </p:txBody>
          </p:sp>
        </p:grpSp>
        <p:grpSp>
          <p:nvGrpSpPr>
            <p:cNvPr id="399" name="Google Shape;399;p48"/>
            <p:cNvGrpSpPr/>
            <p:nvPr/>
          </p:nvGrpSpPr>
          <p:grpSpPr>
            <a:xfrm>
              <a:off x="296552" y="739547"/>
              <a:ext cx="1146003" cy="531385"/>
              <a:chOff x="-1" y="-1552"/>
              <a:chExt cx="1146002" cy="531384"/>
            </a:xfrm>
          </p:grpSpPr>
          <p:sp>
            <p:nvSpPr>
              <p:cNvPr id="400" name="Google Shape;400;p48"/>
              <p:cNvSpPr/>
              <p:nvPr/>
            </p:nvSpPr>
            <p:spPr>
              <a:xfrm>
                <a:off x="-1" y="17122"/>
                <a:ext cx="1146002"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1" name="Google Shape;401;p48"/>
              <p:cNvSpPr txBox="1"/>
              <p:nvPr/>
            </p:nvSpPr>
            <p:spPr>
              <a:xfrm>
                <a:off x="114616" y="-1552"/>
                <a:ext cx="916802" cy="531384"/>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D.G.</a:t>
                </a:r>
                <a:endParaRPr sz="1600">
                  <a:solidFill>
                    <a:schemeClr val="lt1"/>
                  </a:solidFill>
                  <a:latin typeface="Times New Roman"/>
                  <a:ea typeface="Times New Roman"/>
                  <a:cs typeface="Times New Roman"/>
                  <a:sym typeface="Times New Roman"/>
                </a:endParaRPr>
              </a:p>
              <a:p>
                <a:pPr indent="0" lvl="0" marL="0" marR="0" rtl="0" algn="ctr">
                  <a:lnSpc>
                    <a:spcPct val="90000"/>
                  </a:lnSpc>
                  <a:spcBef>
                    <a:spcPts val="400"/>
                  </a:spcBef>
                  <a:spcAft>
                    <a:spcPts val="0"/>
                  </a:spcAft>
                  <a:buNone/>
                </a:pPr>
                <a:r>
                  <a:rPr b="1" lang="es-ES" sz="1400">
                    <a:solidFill>
                      <a:schemeClr val="lt1"/>
                    </a:solidFill>
                    <a:latin typeface="Calibri"/>
                    <a:ea typeface="Calibri"/>
                    <a:cs typeface="Calibri"/>
                    <a:sym typeface="Calibri"/>
                  </a:rPr>
                  <a:t>Divisi</a:t>
                </a:r>
                <a:r>
                  <a:rPr b="1" lang="es-ES">
                    <a:solidFill>
                      <a:schemeClr val="lt1"/>
                    </a:solidFill>
                    <a:latin typeface="Calibri"/>
                    <a:ea typeface="Calibri"/>
                    <a:cs typeface="Calibri"/>
                    <a:sym typeface="Calibri"/>
                  </a:rPr>
                  <a:t>ó</a:t>
                </a:r>
                <a:r>
                  <a:rPr b="1" lang="es-ES" sz="1400">
                    <a:solidFill>
                      <a:schemeClr val="lt1"/>
                    </a:solidFill>
                    <a:latin typeface="Calibri"/>
                    <a:ea typeface="Calibri"/>
                    <a:cs typeface="Calibri"/>
                    <a:sym typeface="Calibri"/>
                  </a:rPr>
                  <a:t>n 1</a:t>
                </a:r>
                <a:endParaRPr/>
              </a:p>
            </p:txBody>
          </p:sp>
        </p:grpSp>
        <p:grpSp>
          <p:nvGrpSpPr>
            <p:cNvPr id="402" name="Google Shape;402;p48"/>
            <p:cNvGrpSpPr/>
            <p:nvPr/>
          </p:nvGrpSpPr>
          <p:grpSpPr>
            <a:xfrm>
              <a:off x="2347241" y="739547"/>
              <a:ext cx="1146003" cy="531385"/>
              <a:chOff x="-1" y="-1552"/>
              <a:chExt cx="1146002" cy="531384"/>
            </a:xfrm>
          </p:grpSpPr>
          <p:sp>
            <p:nvSpPr>
              <p:cNvPr id="403" name="Google Shape;403;p48"/>
              <p:cNvSpPr/>
              <p:nvPr/>
            </p:nvSpPr>
            <p:spPr>
              <a:xfrm>
                <a:off x="-1" y="17122"/>
                <a:ext cx="1146002"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4" name="Google Shape;404;p48"/>
              <p:cNvSpPr txBox="1"/>
              <p:nvPr/>
            </p:nvSpPr>
            <p:spPr>
              <a:xfrm>
                <a:off x="114616" y="-1552"/>
                <a:ext cx="916802" cy="531384"/>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D.G.</a:t>
                </a:r>
                <a:endParaRPr sz="1600">
                  <a:solidFill>
                    <a:schemeClr val="lt1"/>
                  </a:solidFill>
                  <a:latin typeface="Times New Roman"/>
                  <a:ea typeface="Times New Roman"/>
                  <a:cs typeface="Times New Roman"/>
                  <a:sym typeface="Times New Roman"/>
                </a:endParaRPr>
              </a:p>
              <a:p>
                <a:pPr indent="0" lvl="0" marL="0" marR="0" rtl="0" algn="ctr">
                  <a:lnSpc>
                    <a:spcPct val="90000"/>
                  </a:lnSpc>
                  <a:spcBef>
                    <a:spcPts val="400"/>
                  </a:spcBef>
                  <a:spcAft>
                    <a:spcPts val="0"/>
                  </a:spcAft>
                  <a:buNone/>
                </a:pPr>
                <a:r>
                  <a:rPr b="1" lang="es-ES" sz="1400">
                    <a:solidFill>
                      <a:schemeClr val="lt1"/>
                    </a:solidFill>
                    <a:latin typeface="Calibri"/>
                    <a:ea typeface="Calibri"/>
                    <a:cs typeface="Calibri"/>
                    <a:sym typeface="Calibri"/>
                  </a:rPr>
                  <a:t>División 2</a:t>
                </a:r>
                <a:endParaRPr/>
              </a:p>
            </p:txBody>
          </p:sp>
        </p:grpSp>
        <p:grpSp>
          <p:nvGrpSpPr>
            <p:cNvPr id="405" name="Google Shape;405;p48"/>
            <p:cNvGrpSpPr/>
            <p:nvPr/>
          </p:nvGrpSpPr>
          <p:grpSpPr>
            <a:xfrm>
              <a:off x="4277302" y="739551"/>
              <a:ext cx="1146003" cy="531385"/>
              <a:chOff x="-1" y="2225"/>
              <a:chExt cx="1146002" cy="531384"/>
            </a:xfrm>
          </p:grpSpPr>
          <p:sp>
            <p:nvSpPr>
              <p:cNvPr id="406" name="Google Shape;406;p48"/>
              <p:cNvSpPr/>
              <p:nvPr/>
            </p:nvSpPr>
            <p:spPr>
              <a:xfrm>
                <a:off x="-1" y="20900"/>
                <a:ext cx="1146002" cy="494101"/>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07" name="Google Shape;407;p48"/>
              <p:cNvSpPr txBox="1"/>
              <p:nvPr/>
            </p:nvSpPr>
            <p:spPr>
              <a:xfrm>
                <a:off x="134717" y="2225"/>
                <a:ext cx="876601" cy="531384"/>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Director</a:t>
                </a:r>
                <a:r>
                  <a:rPr b="1" lang="es-ES" sz="1400">
                    <a:solidFill>
                      <a:schemeClr val="lt1"/>
                    </a:solidFill>
                    <a:latin typeface="Times New Roman"/>
                    <a:ea typeface="Times New Roman"/>
                    <a:cs typeface="Times New Roman"/>
                    <a:sym typeface="Times New Roman"/>
                  </a:rPr>
                  <a:t> </a:t>
                </a:r>
                <a:endParaRPr sz="1600">
                  <a:solidFill>
                    <a:schemeClr val="lt1"/>
                  </a:solidFill>
                  <a:latin typeface="Times New Roman"/>
                  <a:ea typeface="Times New Roman"/>
                  <a:cs typeface="Times New Roman"/>
                  <a:sym typeface="Times New Roman"/>
                </a:endParaRPr>
              </a:p>
              <a:p>
                <a:pPr indent="0" lvl="0" marL="0" marR="0" rtl="0" algn="ctr">
                  <a:lnSpc>
                    <a:spcPct val="90000"/>
                  </a:lnSpc>
                  <a:spcBef>
                    <a:spcPts val="400"/>
                  </a:spcBef>
                  <a:spcAft>
                    <a:spcPts val="0"/>
                  </a:spcAft>
                  <a:buNone/>
                </a:pPr>
                <a:r>
                  <a:rPr b="1" lang="es-ES" sz="1400">
                    <a:solidFill>
                      <a:schemeClr val="lt1"/>
                    </a:solidFill>
                    <a:latin typeface="Calibri"/>
                    <a:ea typeface="Calibri"/>
                    <a:cs typeface="Calibri"/>
                    <a:sym typeface="Calibri"/>
                  </a:rPr>
                  <a:t>Clientes</a:t>
                </a:r>
                <a:endParaRPr/>
              </a:p>
            </p:txBody>
          </p:sp>
        </p:grpSp>
        <p:grpSp>
          <p:nvGrpSpPr>
            <p:cNvPr id="408" name="Google Shape;408;p48"/>
            <p:cNvGrpSpPr/>
            <p:nvPr/>
          </p:nvGrpSpPr>
          <p:grpSpPr>
            <a:xfrm>
              <a:off x="6207364" y="739547"/>
              <a:ext cx="1146003" cy="531385"/>
              <a:chOff x="-1" y="-1552"/>
              <a:chExt cx="1146002" cy="531384"/>
            </a:xfrm>
          </p:grpSpPr>
          <p:sp>
            <p:nvSpPr>
              <p:cNvPr id="409" name="Google Shape;409;p48"/>
              <p:cNvSpPr/>
              <p:nvPr/>
            </p:nvSpPr>
            <p:spPr>
              <a:xfrm>
                <a:off x="-1" y="17122"/>
                <a:ext cx="1146002"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0" name="Google Shape;410;p48"/>
              <p:cNvSpPr txBox="1"/>
              <p:nvPr/>
            </p:nvSpPr>
            <p:spPr>
              <a:xfrm>
                <a:off x="25717" y="-1552"/>
                <a:ext cx="1094402" cy="531384"/>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D. Admón y</a:t>
                </a:r>
                <a:endParaRPr sz="1600">
                  <a:solidFill>
                    <a:schemeClr val="lt1"/>
                  </a:solidFill>
                  <a:latin typeface="Times New Roman"/>
                  <a:ea typeface="Times New Roman"/>
                  <a:cs typeface="Times New Roman"/>
                  <a:sym typeface="Times New Roman"/>
                </a:endParaRPr>
              </a:p>
              <a:p>
                <a:pPr indent="0" lvl="0" marL="0" marR="0" rtl="0" algn="ctr">
                  <a:lnSpc>
                    <a:spcPct val="90000"/>
                  </a:lnSpc>
                  <a:spcBef>
                    <a:spcPts val="400"/>
                  </a:spcBef>
                  <a:spcAft>
                    <a:spcPts val="0"/>
                  </a:spcAft>
                  <a:buNone/>
                </a:pPr>
                <a:r>
                  <a:rPr b="1" lang="es-ES" sz="1400">
                    <a:solidFill>
                      <a:schemeClr val="lt1"/>
                    </a:solidFill>
                    <a:latin typeface="Calibri"/>
                    <a:ea typeface="Calibri"/>
                    <a:cs typeface="Calibri"/>
                    <a:sym typeface="Calibri"/>
                  </a:rPr>
                  <a:t>Finanzas</a:t>
                </a:r>
                <a:endParaRPr/>
              </a:p>
            </p:txBody>
          </p:sp>
        </p:grpSp>
        <p:grpSp>
          <p:nvGrpSpPr>
            <p:cNvPr id="411" name="Google Shape;411;p48"/>
            <p:cNvGrpSpPr/>
            <p:nvPr/>
          </p:nvGrpSpPr>
          <p:grpSpPr>
            <a:xfrm>
              <a:off x="1083492" y="1499322"/>
              <a:ext cx="838803" cy="494104"/>
              <a:chOff x="-1" y="-1"/>
              <a:chExt cx="838802" cy="494102"/>
            </a:xfrm>
          </p:grpSpPr>
          <p:sp>
            <p:nvSpPr>
              <p:cNvPr id="412" name="Google Shape;412;p48"/>
              <p:cNvSpPr/>
              <p:nvPr/>
            </p:nvSpPr>
            <p:spPr>
              <a:xfrm>
                <a:off x="57460" y="-1"/>
                <a:ext cx="723900"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3" name="Google Shape;413;p48"/>
              <p:cNvSpPr txBox="1"/>
              <p:nvPr/>
            </p:nvSpPr>
            <p:spPr>
              <a:xfrm>
                <a:off x="-1" y="103920"/>
                <a:ext cx="838802" cy="28618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Circuitos</a:t>
                </a:r>
                <a:endParaRPr/>
              </a:p>
            </p:txBody>
          </p:sp>
        </p:grpSp>
        <p:grpSp>
          <p:nvGrpSpPr>
            <p:cNvPr id="414" name="Google Shape;414;p48"/>
            <p:cNvGrpSpPr/>
            <p:nvPr/>
          </p:nvGrpSpPr>
          <p:grpSpPr>
            <a:xfrm>
              <a:off x="2016515" y="1480647"/>
              <a:ext cx="782102" cy="531385"/>
              <a:chOff x="0" y="-1552"/>
              <a:chExt cx="782100" cy="531382"/>
            </a:xfrm>
          </p:grpSpPr>
          <p:sp>
            <p:nvSpPr>
              <p:cNvPr id="415" name="Google Shape;415;p48"/>
              <p:cNvSpPr/>
              <p:nvPr/>
            </p:nvSpPr>
            <p:spPr>
              <a:xfrm>
                <a:off x="89471" y="17124"/>
                <a:ext cx="603001"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6" name="Google Shape;416;p48"/>
              <p:cNvSpPr txBox="1"/>
              <p:nvPr/>
            </p:nvSpPr>
            <p:spPr>
              <a:xfrm>
                <a:off x="0" y="-1552"/>
                <a:ext cx="782100" cy="531382"/>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Charter</a:t>
                </a:r>
                <a:endParaRPr sz="1600">
                  <a:solidFill>
                    <a:schemeClr val="lt1"/>
                  </a:solidFill>
                  <a:latin typeface="Times New Roman"/>
                  <a:ea typeface="Times New Roman"/>
                  <a:cs typeface="Times New Roman"/>
                  <a:sym typeface="Times New Roman"/>
                </a:endParaRPr>
              </a:p>
              <a:p>
                <a:pPr indent="0" lvl="0" marL="0" marR="0" rtl="0" algn="ctr">
                  <a:lnSpc>
                    <a:spcPct val="90000"/>
                  </a:lnSpc>
                  <a:spcBef>
                    <a:spcPts val="400"/>
                  </a:spcBef>
                  <a:spcAft>
                    <a:spcPts val="0"/>
                  </a:spcAft>
                  <a:buNone/>
                </a:pPr>
                <a:r>
                  <a:rPr b="1" lang="es-ES" sz="1400">
                    <a:solidFill>
                      <a:schemeClr val="lt1"/>
                    </a:solidFill>
                    <a:latin typeface="Calibri"/>
                    <a:ea typeface="Calibri"/>
                    <a:cs typeface="Calibri"/>
                    <a:sym typeface="Calibri"/>
                  </a:rPr>
                  <a:t>1</a:t>
                </a:r>
                <a:endParaRPr/>
              </a:p>
            </p:txBody>
          </p:sp>
        </p:grpSp>
        <p:grpSp>
          <p:nvGrpSpPr>
            <p:cNvPr id="417" name="Google Shape;417;p48"/>
            <p:cNvGrpSpPr/>
            <p:nvPr/>
          </p:nvGrpSpPr>
          <p:grpSpPr>
            <a:xfrm>
              <a:off x="2921231" y="1480647"/>
              <a:ext cx="782102" cy="531385"/>
              <a:chOff x="0" y="-1552"/>
              <a:chExt cx="782100" cy="531382"/>
            </a:xfrm>
          </p:grpSpPr>
          <p:sp>
            <p:nvSpPr>
              <p:cNvPr id="418" name="Google Shape;418;p48"/>
              <p:cNvSpPr/>
              <p:nvPr/>
            </p:nvSpPr>
            <p:spPr>
              <a:xfrm>
                <a:off x="89471" y="17124"/>
                <a:ext cx="603001"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19" name="Google Shape;419;p48"/>
              <p:cNvSpPr txBox="1"/>
              <p:nvPr/>
            </p:nvSpPr>
            <p:spPr>
              <a:xfrm>
                <a:off x="0" y="-1552"/>
                <a:ext cx="782100" cy="531382"/>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Charter</a:t>
                </a:r>
                <a:endParaRPr sz="1600">
                  <a:solidFill>
                    <a:schemeClr val="lt1"/>
                  </a:solidFill>
                  <a:latin typeface="Times New Roman"/>
                  <a:ea typeface="Times New Roman"/>
                  <a:cs typeface="Times New Roman"/>
                  <a:sym typeface="Times New Roman"/>
                </a:endParaRPr>
              </a:p>
              <a:p>
                <a:pPr indent="0" lvl="0" marL="0" marR="0" rtl="0" algn="ctr">
                  <a:lnSpc>
                    <a:spcPct val="90000"/>
                  </a:lnSpc>
                  <a:spcBef>
                    <a:spcPts val="400"/>
                  </a:spcBef>
                  <a:spcAft>
                    <a:spcPts val="0"/>
                  </a:spcAft>
                  <a:buNone/>
                </a:pPr>
                <a:r>
                  <a:rPr b="1" lang="es-ES" sz="1400">
                    <a:solidFill>
                      <a:schemeClr val="lt1"/>
                    </a:solidFill>
                    <a:latin typeface="Calibri"/>
                    <a:ea typeface="Calibri"/>
                    <a:cs typeface="Calibri"/>
                    <a:sym typeface="Calibri"/>
                  </a:rPr>
                  <a:t>2</a:t>
                </a:r>
                <a:endParaRPr/>
              </a:p>
            </p:txBody>
          </p:sp>
        </p:grpSp>
        <p:grpSp>
          <p:nvGrpSpPr>
            <p:cNvPr id="420" name="Google Shape;420;p48"/>
            <p:cNvGrpSpPr/>
            <p:nvPr/>
          </p:nvGrpSpPr>
          <p:grpSpPr>
            <a:xfrm>
              <a:off x="3772604" y="1499322"/>
              <a:ext cx="828303" cy="494104"/>
              <a:chOff x="-1" y="-1"/>
              <a:chExt cx="828302" cy="494102"/>
            </a:xfrm>
          </p:grpSpPr>
          <p:sp>
            <p:nvSpPr>
              <p:cNvPr id="421" name="Google Shape;421;p48"/>
              <p:cNvSpPr/>
              <p:nvPr/>
            </p:nvSpPr>
            <p:spPr>
              <a:xfrm>
                <a:off x="82496" y="-1"/>
                <a:ext cx="663601"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2" name="Google Shape;422;p48"/>
              <p:cNvSpPr txBox="1"/>
              <p:nvPr/>
            </p:nvSpPr>
            <p:spPr>
              <a:xfrm>
                <a:off x="-1" y="103920"/>
                <a:ext cx="828302" cy="28618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Agencias</a:t>
                </a:r>
                <a:endParaRPr/>
              </a:p>
            </p:txBody>
          </p:sp>
        </p:grpSp>
        <p:grpSp>
          <p:nvGrpSpPr>
            <p:cNvPr id="423" name="Google Shape;423;p48"/>
            <p:cNvGrpSpPr/>
            <p:nvPr/>
          </p:nvGrpSpPr>
          <p:grpSpPr>
            <a:xfrm>
              <a:off x="4642977" y="1499322"/>
              <a:ext cx="716102" cy="494104"/>
              <a:chOff x="0" y="-1"/>
              <a:chExt cx="716100" cy="494102"/>
            </a:xfrm>
          </p:grpSpPr>
          <p:sp>
            <p:nvSpPr>
              <p:cNvPr id="424" name="Google Shape;424;p48"/>
              <p:cNvSpPr/>
              <p:nvPr/>
            </p:nvSpPr>
            <p:spPr>
              <a:xfrm>
                <a:off x="56525" y="-1"/>
                <a:ext cx="603001"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5" name="Google Shape;425;p48"/>
              <p:cNvSpPr txBox="1"/>
              <p:nvPr/>
            </p:nvSpPr>
            <p:spPr>
              <a:xfrm>
                <a:off x="0" y="103920"/>
                <a:ext cx="716100" cy="28618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Distrib.</a:t>
                </a:r>
                <a:endParaRPr/>
              </a:p>
            </p:txBody>
          </p:sp>
        </p:grpSp>
        <p:grpSp>
          <p:nvGrpSpPr>
            <p:cNvPr id="426" name="Google Shape;426;p48"/>
            <p:cNvGrpSpPr/>
            <p:nvPr/>
          </p:nvGrpSpPr>
          <p:grpSpPr>
            <a:xfrm>
              <a:off x="5437766" y="1499322"/>
              <a:ext cx="815402" cy="494104"/>
              <a:chOff x="0" y="-1"/>
              <a:chExt cx="815400" cy="494102"/>
            </a:xfrm>
          </p:grpSpPr>
          <p:sp>
            <p:nvSpPr>
              <p:cNvPr id="427" name="Google Shape;427;p48"/>
              <p:cNvSpPr/>
              <p:nvPr/>
            </p:nvSpPr>
            <p:spPr>
              <a:xfrm>
                <a:off x="106141" y="-1"/>
                <a:ext cx="603001"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8" name="Google Shape;428;p48"/>
              <p:cNvSpPr txBox="1"/>
              <p:nvPr/>
            </p:nvSpPr>
            <p:spPr>
              <a:xfrm>
                <a:off x="0" y="103920"/>
                <a:ext cx="815400" cy="28618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Delegac.</a:t>
                </a:r>
                <a:endParaRPr/>
              </a:p>
            </p:txBody>
          </p:sp>
        </p:grpSp>
        <p:grpSp>
          <p:nvGrpSpPr>
            <p:cNvPr id="429" name="Google Shape;429;p48"/>
            <p:cNvGrpSpPr/>
            <p:nvPr/>
          </p:nvGrpSpPr>
          <p:grpSpPr>
            <a:xfrm>
              <a:off x="6569247" y="1499320"/>
              <a:ext cx="603302" cy="494104"/>
              <a:chOff x="0" y="-1"/>
              <a:chExt cx="603300" cy="494102"/>
            </a:xfrm>
          </p:grpSpPr>
          <p:sp>
            <p:nvSpPr>
              <p:cNvPr id="430" name="Google Shape;430;p48"/>
              <p:cNvSpPr/>
              <p:nvPr/>
            </p:nvSpPr>
            <p:spPr>
              <a:xfrm>
                <a:off x="0" y="-1"/>
                <a:ext cx="603300" cy="494102"/>
              </a:xfrm>
              <a:prstGeom prst="rect">
                <a:avLst/>
              </a:prstGeom>
              <a:solidFill>
                <a:schemeClr val="accent1"/>
              </a:solidFill>
              <a:ln cap="flat" cmpd="sng" w="9525">
                <a:solidFill>
                  <a:srgbClr val="000000"/>
                </a:solidFill>
                <a:prstDash val="solid"/>
                <a:miter lim="800000"/>
                <a:headEnd len="sm" w="sm" type="none"/>
                <a:tailEnd len="sm" w="sm" type="none"/>
              </a:ln>
              <a:effectLst>
                <a:outerShdw rotWithShape="0" dir="18900000" dist="107762">
                  <a:srgbClr val="E7E6E6"/>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1" name="Google Shape;431;p48"/>
              <p:cNvSpPr txBox="1"/>
              <p:nvPr/>
            </p:nvSpPr>
            <p:spPr>
              <a:xfrm>
                <a:off x="32375" y="103922"/>
                <a:ext cx="538501" cy="28618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400">
                    <a:solidFill>
                      <a:schemeClr val="lt1"/>
                    </a:solidFill>
                    <a:latin typeface="Calibri"/>
                    <a:ea typeface="Calibri"/>
                    <a:cs typeface="Calibri"/>
                    <a:sym typeface="Calibri"/>
                  </a:rPr>
                  <a:t>Fzas.</a:t>
                </a:r>
                <a:endParaRPr/>
              </a:p>
            </p:txBody>
          </p:sp>
        </p:grpSp>
        <p:cxnSp>
          <p:nvCxnSpPr>
            <p:cNvPr id="432" name="Google Shape;432;p48"/>
            <p:cNvCxnSpPr/>
            <p:nvPr/>
          </p:nvCxnSpPr>
          <p:spPr>
            <a:xfrm>
              <a:off x="658440" y="1375809"/>
              <a:ext cx="1146001" cy="1"/>
            </a:xfrm>
            <a:prstGeom prst="straightConnector1">
              <a:avLst/>
            </a:prstGeom>
            <a:noFill/>
            <a:ln cap="flat" cmpd="sng" w="9525">
              <a:solidFill>
                <a:srgbClr val="000000"/>
              </a:solidFill>
              <a:prstDash val="solid"/>
              <a:round/>
              <a:headEnd len="sm" w="sm" type="none"/>
              <a:tailEnd len="sm" w="sm" type="none"/>
            </a:ln>
          </p:spPr>
        </p:cxnSp>
        <p:cxnSp>
          <p:nvCxnSpPr>
            <p:cNvPr id="433" name="Google Shape;433;p48"/>
            <p:cNvCxnSpPr/>
            <p:nvPr/>
          </p:nvCxnSpPr>
          <p:spPr>
            <a:xfrm>
              <a:off x="899698" y="1252293"/>
              <a:ext cx="1" cy="123601"/>
            </a:xfrm>
            <a:prstGeom prst="straightConnector1">
              <a:avLst/>
            </a:prstGeom>
            <a:noFill/>
            <a:ln cap="flat" cmpd="sng" w="9525">
              <a:solidFill>
                <a:srgbClr val="000000"/>
              </a:solidFill>
              <a:prstDash val="solid"/>
              <a:round/>
              <a:headEnd len="sm" w="sm" type="none"/>
              <a:tailEnd len="sm" w="sm" type="none"/>
            </a:ln>
          </p:spPr>
        </p:cxnSp>
        <p:cxnSp>
          <p:nvCxnSpPr>
            <p:cNvPr id="434" name="Google Shape;434;p48"/>
            <p:cNvCxnSpPr/>
            <p:nvPr/>
          </p:nvCxnSpPr>
          <p:spPr>
            <a:xfrm>
              <a:off x="658440" y="1375809"/>
              <a:ext cx="1" cy="123601"/>
            </a:xfrm>
            <a:prstGeom prst="straightConnector1">
              <a:avLst/>
            </a:prstGeom>
            <a:noFill/>
            <a:ln cap="flat" cmpd="sng" w="9525">
              <a:solidFill>
                <a:srgbClr val="000000"/>
              </a:solidFill>
              <a:prstDash val="solid"/>
              <a:round/>
              <a:headEnd len="sm" w="sm" type="none"/>
              <a:tailEnd len="sm" w="sm" type="none"/>
            </a:ln>
          </p:spPr>
        </p:cxnSp>
        <p:cxnSp>
          <p:nvCxnSpPr>
            <p:cNvPr id="435" name="Google Shape;435;p48"/>
            <p:cNvCxnSpPr/>
            <p:nvPr/>
          </p:nvCxnSpPr>
          <p:spPr>
            <a:xfrm>
              <a:off x="1804413" y="1375809"/>
              <a:ext cx="1" cy="123601"/>
            </a:xfrm>
            <a:prstGeom prst="straightConnector1">
              <a:avLst/>
            </a:prstGeom>
            <a:noFill/>
            <a:ln cap="flat" cmpd="sng" w="9525">
              <a:solidFill>
                <a:srgbClr val="000000"/>
              </a:solidFill>
              <a:prstDash val="solid"/>
              <a:round/>
              <a:headEnd len="sm" w="sm" type="none"/>
              <a:tailEnd len="sm" w="sm" type="none"/>
            </a:ln>
          </p:spPr>
        </p:cxnSp>
        <p:cxnSp>
          <p:nvCxnSpPr>
            <p:cNvPr id="436" name="Google Shape;436;p48"/>
            <p:cNvCxnSpPr/>
            <p:nvPr/>
          </p:nvCxnSpPr>
          <p:spPr>
            <a:xfrm>
              <a:off x="2407557" y="1375809"/>
              <a:ext cx="965101" cy="1"/>
            </a:xfrm>
            <a:prstGeom prst="straightConnector1">
              <a:avLst/>
            </a:prstGeom>
            <a:noFill/>
            <a:ln cap="flat" cmpd="sng" w="9525">
              <a:solidFill>
                <a:srgbClr val="000000"/>
              </a:solidFill>
              <a:prstDash val="solid"/>
              <a:round/>
              <a:headEnd len="sm" w="sm" type="none"/>
              <a:tailEnd len="sm" w="sm" type="none"/>
            </a:ln>
          </p:spPr>
        </p:cxnSp>
        <p:cxnSp>
          <p:nvCxnSpPr>
            <p:cNvPr id="437" name="Google Shape;437;p48"/>
            <p:cNvCxnSpPr/>
            <p:nvPr/>
          </p:nvCxnSpPr>
          <p:spPr>
            <a:xfrm flipH="1" rot="10800000">
              <a:off x="2891342" y="1252213"/>
              <a:ext cx="1" cy="123601"/>
            </a:xfrm>
            <a:prstGeom prst="straightConnector1">
              <a:avLst/>
            </a:prstGeom>
            <a:noFill/>
            <a:ln cap="flat" cmpd="sng" w="9525">
              <a:solidFill>
                <a:srgbClr val="000000"/>
              </a:solidFill>
              <a:prstDash val="solid"/>
              <a:round/>
              <a:headEnd len="sm" w="sm" type="none"/>
              <a:tailEnd len="sm" w="sm" type="none"/>
            </a:ln>
          </p:spPr>
        </p:cxnSp>
        <p:cxnSp>
          <p:nvCxnSpPr>
            <p:cNvPr id="438" name="Google Shape;438;p48"/>
            <p:cNvCxnSpPr/>
            <p:nvPr/>
          </p:nvCxnSpPr>
          <p:spPr>
            <a:xfrm>
              <a:off x="2407557" y="1375809"/>
              <a:ext cx="1" cy="123601"/>
            </a:xfrm>
            <a:prstGeom prst="straightConnector1">
              <a:avLst/>
            </a:prstGeom>
            <a:noFill/>
            <a:ln cap="flat" cmpd="sng" w="9525">
              <a:solidFill>
                <a:srgbClr val="000000"/>
              </a:solidFill>
              <a:prstDash val="solid"/>
              <a:round/>
              <a:headEnd len="sm" w="sm" type="none"/>
              <a:tailEnd len="sm" w="sm" type="none"/>
            </a:ln>
          </p:spPr>
        </p:cxnSp>
        <p:cxnSp>
          <p:nvCxnSpPr>
            <p:cNvPr id="439" name="Google Shape;439;p48"/>
            <p:cNvCxnSpPr/>
            <p:nvPr/>
          </p:nvCxnSpPr>
          <p:spPr>
            <a:xfrm>
              <a:off x="3372588" y="1375809"/>
              <a:ext cx="1" cy="123601"/>
            </a:xfrm>
            <a:prstGeom prst="straightConnector1">
              <a:avLst/>
            </a:prstGeom>
            <a:noFill/>
            <a:ln cap="flat" cmpd="sng" w="9525">
              <a:solidFill>
                <a:srgbClr val="000000"/>
              </a:solidFill>
              <a:prstDash val="solid"/>
              <a:round/>
              <a:headEnd len="sm" w="sm" type="none"/>
              <a:tailEnd len="sm" w="sm" type="none"/>
            </a:ln>
          </p:spPr>
        </p:cxnSp>
        <p:cxnSp>
          <p:nvCxnSpPr>
            <p:cNvPr id="440" name="Google Shape;440;p48"/>
            <p:cNvCxnSpPr/>
            <p:nvPr/>
          </p:nvCxnSpPr>
          <p:spPr>
            <a:xfrm>
              <a:off x="4216989" y="1375809"/>
              <a:ext cx="1628401" cy="1"/>
            </a:xfrm>
            <a:prstGeom prst="straightConnector1">
              <a:avLst/>
            </a:prstGeom>
            <a:noFill/>
            <a:ln cap="flat" cmpd="sng" w="9525">
              <a:solidFill>
                <a:srgbClr val="000000"/>
              </a:solidFill>
              <a:prstDash val="solid"/>
              <a:round/>
              <a:headEnd len="sm" w="sm" type="none"/>
              <a:tailEnd len="sm" w="sm" type="none"/>
            </a:ln>
          </p:spPr>
        </p:cxnSp>
        <p:cxnSp>
          <p:nvCxnSpPr>
            <p:cNvPr id="441" name="Google Shape;441;p48"/>
            <p:cNvCxnSpPr/>
            <p:nvPr/>
          </p:nvCxnSpPr>
          <p:spPr>
            <a:xfrm>
              <a:off x="4820135" y="1252293"/>
              <a:ext cx="1" cy="123601"/>
            </a:xfrm>
            <a:prstGeom prst="straightConnector1">
              <a:avLst/>
            </a:prstGeom>
            <a:noFill/>
            <a:ln cap="flat" cmpd="sng" w="9525">
              <a:solidFill>
                <a:srgbClr val="000000"/>
              </a:solidFill>
              <a:prstDash val="solid"/>
              <a:round/>
              <a:headEnd len="sm" w="sm" type="none"/>
              <a:tailEnd len="sm" w="sm" type="none"/>
            </a:ln>
          </p:spPr>
        </p:cxnSp>
        <p:cxnSp>
          <p:nvCxnSpPr>
            <p:cNvPr id="442" name="Google Shape;442;p48"/>
            <p:cNvCxnSpPr/>
            <p:nvPr/>
          </p:nvCxnSpPr>
          <p:spPr>
            <a:xfrm>
              <a:off x="4216989" y="1375809"/>
              <a:ext cx="1" cy="123601"/>
            </a:xfrm>
            <a:prstGeom prst="straightConnector1">
              <a:avLst/>
            </a:prstGeom>
            <a:noFill/>
            <a:ln cap="flat" cmpd="sng" w="9525">
              <a:solidFill>
                <a:srgbClr val="000000"/>
              </a:solidFill>
              <a:prstDash val="solid"/>
              <a:round/>
              <a:headEnd len="sm" w="sm" type="none"/>
              <a:tailEnd len="sm" w="sm" type="none"/>
            </a:ln>
          </p:spPr>
        </p:cxnSp>
        <p:cxnSp>
          <p:nvCxnSpPr>
            <p:cNvPr id="443" name="Google Shape;443;p48"/>
            <p:cNvCxnSpPr/>
            <p:nvPr/>
          </p:nvCxnSpPr>
          <p:spPr>
            <a:xfrm>
              <a:off x="5001077" y="1375809"/>
              <a:ext cx="1" cy="123601"/>
            </a:xfrm>
            <a:prstGeom prst="straightConnector1">
              <a:avLst/>
            </a:prstGeom>
            <a:noFill/>
            <a:ln cap="flat" cmpd="sng" w="9525">
              <a:solidFill>
                <a:srgbClr val="000000"/>
              </a:solidFill>
              <a:prstDash val="solid"/>
              <a:round/>
              <a:headEnd len="sm" w="sm" type="none"/>
              <a:tailEnd len="sm" w="sm" type="none"/>
            </a:ln>
          </p:spPr>
        </p:cxnSp>
        <p:cxnSp>
          <p:nvCxnSpPr>
            <p:cNvPr id="444" name="Google Shape;444;p48"/>
            <p:cNvCxnSpPr/>
            <p:nvPr/>
          </p:nvCxnSpPr>
          <p:spPr>
            <a:xfrm>
              <a:off x="5845480" y="1375809"/>
              <a:ext cx="1" cy="123601"/>
            </a:xfrm>
            <a:prstGeom prst="straightConnector1">
              <a:avLst/>
            </a:prstGeom>
            <a:noFill/>
            <a:ln cap="flat" cmpd="sng" w="9525">
              <a:solidFill>
                <a:srgbClr val="000000"/>
              </a:solidFill>
              <a:prstDash val="solid"/>
              <a:round/>
              <a:headEnd len="sm" w="sm" type="none"/>
              <a:tailEnd len="sm" w="sm" type="none"/>
            </a:ln>
          </p:spPr>
        </p:cxnSp>
        <p:cxnSp>
          <p:nvCxnSpPr>
            <p:cNvPr id="445" name="Google Shape;445;p48"/>
            <p:cNvCxnSpPr/>
            <p:nvPr/>
          </p:nvCxnSpPr>
          <p:spPr>
            <a:xfrm>
              <a:off x="6870824" y="1252293"/>
              <a:ext cx="1" cy="246901"/>
            </a:xfrm>
            <a:prstGeom prst="straightConnector1">
              <a:avLst/>
            </a:prstGeom>
            <a:noFill/>
            <a:ln cap="flat" cmpd="sng" w="9525">
              <a:solidFill>
                <a:srgbClr val="000000"/>
              </a:solidFill>
              <a:prstDash val="solid"/>
              <a:round/>
              <a:headEnd len="sm" w="sm" type="none"/>
              <a:tailEnd len="sm" w="sm" type="none"/>
            </a:ln>
          </p:spPr>
        </p:cxnSp>
        <p:cxnSp>
          <p:nvCxnSpPr>
            <p:cNvPr id="446" name="Google Shape;446;p48"/>
            <p:cNvCxnSpPr/>
            <p:nvPr/>
          </p:nvCxnSpPr>
          <p:spPr>
            <a:xfrm>
              <a:off x="839383" y="634709"/>
              <a:ext cx="6031501" cy="1"/>
            </a:xfrm>
            <a:prstGeom prst="straightConnector1">
              <a:avLst/>
            </a:prstGeom>
            <a:noFill/>
            <a:ln cap="flat" cmpd="sng" w="9525">
              <a:solidFill>
                <a:srgbClr val="000000"/>
              </a:solidFill>
              <a:prstDash val="solid"/>
              <a:round/>
              <a:headEnd len="sm" w="sm" type="none"/>
              <a:tailEnd len="sm" w="sm" type="none"/>
            </a:ln>
          </p:spPr>
        </p:cxnSp>
        <p:cxnSp>
          <p:nvCxnSpPr>
            <p:cNvPr id="447" name="Google Shape;447;p48"/>
            <p:cNvCxnSpPr/>
            <p:nvPr/>
          </p:nvCxnSpPr>
          <p:spPr>
            <a:xfrm>
              <a:off x="839383" y="634710"/>
              <a:ext cx="1" cy="123601"/>
            </a:xfrm>
            <a:prstGeom prst="straightConnector1">
              <a:avLst/>
            </a:prstGeom>
            <a:noFill/>
            <a:ln cap="flat" cmpd="sng" w="9525">
              <a:solidFill>
                <a:srgbClr val="000000"/>
              </a:solidFill>
              <a:prstDash val="solid"/>
              <a:round/>
              <a:headEnd len="sm" w="sm" type="none"/>
              <a:tailEnd len="sm" w="sm" type="none"/>
            </a:ln>
          </p:spPr>
        </p:cxnSp>
        <p:cxnSp>
          <p:nvCxnSpPr>
            <p:cNvPr id="448" name="Google Shape;448;p48"/>
            <p:cNvCxnSpPr/>
            <p:nvPr/>
          </p:nvCxnSpPr>
          <p:spPr>
            <a:xfrm>
              <a:off x="2950387" y="634710"/>
              <a:ext cx="1" cy="123601"/>
            </a:xfrm>
            <a:prstGeom prst="straightConnector1">
              <a:avLst/>
            </a:prstGeom>
            <a:noFill/>
            <a:ln cap="flat" cmpd="sng" w="9525">
              <a:solidFill>
                <a:srgbClr val="000000"/>
              </a:solidFill>
              <a:prstDash val="solid"/>
              <a:round/>
              <a:headEnd len="sm" w="sm" type="none"/>
              <a:tailEnd len="sm" w="sm" type="none"/>
            </a:ln>
          </p:spPr>
        </p:cxnSp>
        <p:cxnSp>
          <p:nvCxnSpPr>
            <p:cNvPr id="449" name="Google Shape;449;p48"/>
            <p:cNvCxnSpPr/>
            <p:nvPr/>
          </p:nvCxnSpPr>
          <p:spPr>
            <a:xfrm>
              <a:off x="4880448" y="634710"/>
              <a:ext cx="1" cy="123601"/>
            </a:xfrm>
            <a:prstGeom prst="straightConnector1">
              <a:avLst/>
            </a:prstGeom>
            <a:noFill/>
            <a:ln cap="flat" cmpd="sng" w="9525">
              <a:solidFill>
                <a:srgbClr val="000000"/>
              </a:solidFill>
              <a:prstDash val="solid"/>
              <a:round/>
              <a:headEnd len="sm" w="sm" type="none"/>
              <a:tailEnd len="sm" w="sm" type="none"/>
            </a:ln>
          </p:spPr>
        </p:cxnSp>
        <p:cxnSp>
          <p:nvCxnSpPr>
            <p:cNvPr id="450" name="Google Shape;450;p48"/>
            <p:cNvCxnSpPr/>
            <p:nvPr/>
          </p:nvCxnSpPr>
          <p:spPr>
            <a:xfrm>
              <a:off x="6870824" y="634710"/>
              <a:ext cx="1" cy="123601"/>
            </a:xfrm>
            <a:prstGeom prst="straightConnector1">
              <a:avLst/>
            </a:prstGeom>
            <a:noFill/>
            <a:ln cap="flat" cmpd="sng" w="9525">
              <a:solidFill>
                <a:srgbClr val="000000"/>
              </a:solidFill>
              <a:prstDash val="solid"/>
              <a:round/>
              <a:headEnd len="sm" w="sm" type="none"/>
              <a:tailEnd len="sm" w="sm" type="none"/>
            </a:ln>
          </p:spPr>
        </p:cxnSp>
        <p:cxnSp>
          <p:nvCxnSpPr>
            <p:cNvPr id="451" name="Google Shape;451;p48"/>
            <p:cNvCxnSpPr/>
            <p:nvPr/>
          </p:nvCxnSpPr>
          <p:spPr>
            <a:xfrm>
              <a:off x="3131330" y="511194"/>
              <a:ext cx="1" cy="123601"/>
            </a:xfrm>
            <a:prstGeom prst="straightConnector1">
              <a:avLst/>
            </a:prstGeom>
            <a:noFill/>
            <a:ln cap="flat" cmpd="sng" w="9525">
              <a:solidFill>
                <a:srgbClr val="000000"/>
              </a:solidFill>
              <a:prstDash val="solid"/>
              <a:round/>
              <a:headEnd len="sm" w="sm" type="none"/>
              <a:tailEnd len="sm" w="sm" type="none"/>
            </a:ln>
          </p:spPr>
        </p:cxnSp>
      </p:grpSp>
      <p:sp>
        <p:nvSpPr>
          <p:cNvPr id="452" name="Google Shape;452;p48"/>
          <p:cNvSpPr txBox="1"/>
          <p:nvPr/>
        </p:nvSpPr>
        <p:spPr>
          <a:xfrm>
            <a:off x="83350" y="4702200"/>
            <a:ext cx="3086100" cy="657600"/>
          </a:xfrm>
          <a:prstGeom prst="rect">
            <a:avLst/>
          </a:prstGeom>
          <a:solidFill>
            <a:srgbClr val="ECF3FA"/>
          </a:solid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s-ES" sz="1600">
                <a:solidFill>
                  <a:srgbClr val="002060"/>
                </a:solidFill>
                <a:latin typeface="Arial"/>
                <a:ea typeface="Arial"/>
                <a:cs typeface="Arial"/>
                <a:sym typeface="Arial"/>
              </a:rPr>
              <a:t>Apropiada para empresas con gamas más amplia de bienes y servicios o de mercados </a:t>
            </a:r>
            <a:endParaRPr sz="1600"/>
          </a:p>
        </p:txBody>
      </p:sp>
      <p:pic>
        <p:nvPicPr>
          <p:cNvPr descr="Google Shape;354;p35" id="453" name="Google Shape;453;p48"/>
          <p:cNvPicPr preferRelativeResize="0"/>
          <p:nvPr/>
        </p:nvPicPr>
        <p:blipFill rotWithShape="1">
          <a:blip r:embed="rId3">
            <a:alphaModFix/>
          </a:blip>
          <a:srcRect b="0" l="0" r="1739" t="0"/>
          <a:stretch/>
        </p:blipFill>
        <p:spPr>
          <a:xfrm>
            <a:off x="2664202" y="4641692"/>
            <a:ext cx="3944652" cy="1497850"/>
          </a:xfrm>
          <a:prstGeom prst="rect">
            <a:avLst/>
          </a:prstGeom>
          <a:noFill/>
          <a:ln>
            <a:noFill/>
          </a:ln>
        </p:spPr>
      </p:pic>
      <p:grpSp>
        <p:nvGrpSpPr>
          <p:cNvPr id="454" name="Google Shape;454;p48"/>
          <p:cNvGrpSpPr/>
          <p:nvPr/>
        </p:nvGrpSpPr>
        <p:grpSpPr>
          <a:xfrm>
            <a:off x="6293068" y="4574456"/>
            <a:ext cx="2418926" cy="783641"/>
            <a:chOff x="-2" y="0"/>
            <a:chExt cx="2068519" cy="783641"/>
          </a:xfrm>
        </p:grpSpPr>
        <p:sp>
          <p:nvSpPr>
            <p:cNvPr id="455" name="Google Shape;455;p48"/>
            <p:cNvSpPr/>
            <p:nvPr/>
          </p:nvSpPr>
          <p:spPr>
            <a:xfrm>
              <a:off x="-1" y="28542"/>
              <a:ext cx="2068517" cy="726500"/>
            </a:xfrm>
            <a:prstGeom prst="rect">
              <a:avLst/>
            </a:prstGeom>
            <a:solidFill>
              <a:srgbClr val="ECF3FA"/>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a:solidFill>
                  <a:schemeClr val="dk1"/>
                </a:solidFill>
                <a:latin typeface="Arial"/>
                <a:ea typeface="Arial"/>
                <a:cs typeface="Arial"/>
                <a:sym typeface="Arial"/>
              </a:endParaRPr>
            </a:p>
          </p:txBody>
        </p:sp>
        <p:grpSp>
          <p:nvGrpSpPr>
            <p:cNvPr id="456" name="Google Shape;456;p48"/>
            <p:cNvGrpSpPr/>
            <p:nvPr/>
          </p:nvGrpSpPr>
          <p:grpSpPr>
            <a:xfrm>
              <a:off x="-2" y="0"/>
              <a:ext cx="2068519" cy="783641"/>
              <a:chOff x="-1" y="0"/>
              <a:chExt cx="2068517" cy="783640"/>
            </a:xfrm>
          </p:grpSpPr>
          <p:sp>
            <p:nvSpPr>
              <p:cNvPr id="457" name="Google Shape;457;p48"/>
              <p:cNvSpPr/>
              <p:nvPr/>
            </p:nvSpPr>
            <p:spPr>
              <a:xfrm>
                <a:off x="-1" y="0"/>
                <a:ext cx="2068517" cy="783640"/>
              </a:xfrm>
              <a:prstGeom prst="rect">
                <a:avLst/>
              </a:prstGeom>
              <a:solidFill>
                <a:srgbClr val="ECF3FA"/>
              </a:solid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a:solidFill>
                    <a:schemeClr val="dk1"/>
                  </a:solidFill>
                  <a:latin typeface="Arial"/>
                  <a:ea typeface="Arial"/>
                  <a:cs typeface="Arial"/>
                  <a:sym typeface="Arial"/>
                </a:endParaRPr>
              </a:p>
            </p:txBody>
          </p:sp>
          <p:sp>
            <p:nvSpPr>
              <p:cNvPr id="458" name="Google Shape;458;p48"/>
              <p:cNvSpPr txBox="1"/>
              <p:nvPr/>
            </p:nvSpPr>
            <p:spPr>
              <a:xfrm>
                <a:off x="-1" y="78048"/>
                <a:ext cx="2068517" cy="627543"/>
              </a:xfrm>
              <a:prstGeom prst="rect">
                <a:avLst/>
              </a:prstGeom>
              <a:solidFill>
                <a:srgbClr val="ECF3FA"/>
              </a:solid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None/>
                </a:pPr>
                <a:r>
                  <a:rPr lang="es-ES">
                    <a:solidFill>
                      <a:schemeClr val="dk1"/>
                    </a:solidFill>
                    <a:latin typeface="Calibri"/>
                    <a:ea typeface="Calibri"/>
                    <a:cs typeface="Calibri"/>
                    <a:sym typeface="Calibri"/>
                  </a:rPr>
                  <a:t>Departamentos de staff (Relaciones públicas, asesoría jurídica, asesoría económica, …)</a:t>
                </a:r>
                <a:endParaRPr/>
              </a:p>
            </p:txBody>
          </p:sp>
        </p:grpSp>
      </p:grpSp>
      <p:sp>
        <p:nvSpPr>
          <p:cNvPr id="459" name="Google Shape;459;p48"/>
          <p:cNvSpPr txBox="1"/>
          <p:nvPr/>
        </p:nvSpPr>
        <p:spPr>
          <a:xfrm>
            <a:off x="26136" y="747942"/>
            <a:ext cx="9270900" cy="540000"/>
          </a:xfrm>
          <a:prstGeom prst="rect">
            <a:avLst/>
          </a:prstGeom>
          <a:noFill/>
          <a:ln>
            <a:noFill/>
          </a:ln>
        </p:spPr>
        <p:txBody>
          <a:bodyPr anchorCtr="0" anchor="ctr" bIns="45675" lIns="45675" spcFirstLastPara="1" rIns="45675" wrap="square" tIns="45675">
            <a:noAutofit/>
          </a:bodyPr>
          <a:lstStyle/>
          <a:p>
            <a:pPr indent="0" lvl="0" marL="0" marR="0" rtl="0" algn="l">
              <a:lnSpc>
                <a:spcPct val="90000"/>
              </a:lnSpc>
              <a:spcBef>
                <a:spcPts val="0"/>
              </a:spcBef>
              <a:spcAft>
                <a:spcPts val="0"/>
              </a:spcAft>
              <a:buClr>
                <a:srgbClr val="833C0B"/>
              </a:buClr>
              <a:buSzPts val="2040"/>
              <a:buFont typeface="Arial"/>
              <a:buNone/>
            </a:pPr>
            <a:r>
              <a:rPr b="1" i="0" lang="es-ES" sz="2040" u="none" cap="none" strike="noStrike">
                <a:solidFill>
                  <a:srgbClr val="B5203F"/>
                </a:solidFill>
                <a:latin typeface="Arial"/>
                <a:ea typeface="Arial"/>
                <a:cs typeface="Arial"/>
                <a:sym typeface="Arial"/>
              </a:rPr>
              <a:t>3.1.2 Formas Clásicas: Estructura Divisional (por productos o mercados)</a:t>
            </a:r>
            <a:endParaRPr>
              <a:solidFill>
                <a:srgbClr val="B5203F"/>
              </a:solidFill>
            </a:endParaRPr>
          </a:p>
        </p:txBody>
      </p:sp>
      <p:cxnSp>
        <p:nvCxnSpPr>
          <p:cNvPr id="460" name="Google Shape;460;p48"/>
          <p:cNvCxnSpPr/>
          <p:nvPr/>
        </p:nvCxnSpPr>
        <p:spPr>
          <a:xfrm>
            <a:off x="3169536" y="5094335"/>
            <a:ext cx="554336" cy="0"/>
          </a:xfrm>
          <a:prstGeom prst="straightConnector1">
            <a:avLst/>
          </a:prstGeom>
          <a:noFill/>
          <a:ln cap="flat" cmpd="sng" w="25400">
            <a:solidFill>
              <a:srgbClr val="C55A11"/>
            </a:solidFill>
            <a:prstDash val="solid"/>
            <a:round/>
            <a:headEnd len="sm" w="sm" type="none"/>
            <a:tailEnd len="med" w="med" type="triangle"/>
          </a:ln>
          <a:effectLst>
            <a:outerShdw blurRad="38100" rotWithShape="0" dir="5400000" dist="20000">
              <a:srgbClr val="000000">
                <a:alpha val="37647"/>
              </a:srgbClr>
            </a:outerShdw>
          </a:effectLst>
        </p:spPr>
      </p:cxnSp>
      <p:cxnSp>
        <p:nvCxnSpPr>
          <p:cNvPr id="461" name="Google Shape;461;p48"/>
          <p:cNvCxnSpPr/>
          <p:nvPr/>
        </p:nvCxnSpPr>
        <p:spPr>
          <a:xfrm>
            <a:off x="5450489" y="4943684"/>
            <a:ext cx="554336" cy="0"/>
          </a:xfrm>
          <a:prstGeom prst="straightConnector1">
            <a:avLst/>
          </a:prstGeom>
          <a:noFill/>
          <a:ln cap="flat" cmpd="sng" w="25400">
            <a:solidFill>
              <a:srgbClr val="C55A11"/>
            </a:solidFill>
            <a:prstDash val="solid"/>
            <a:round/>
            <a:headEnd len="sm" w="sm" type="none"/>
            <a:tailEnd len="med" w="med" type="triangle"/>
          </a:ln>
          <a:effectLst>
            <a:outerShdw blurRad="38100" rotWithShape="0" dir="5400000" dist="20000">
              <a:srgbClr val="000000">
                <a:alpha val="37647"/>
              </a:srgbClr>
            </a:outerShdw>
          </a:effectLst>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9"/>
          <p:cNvSpPr txBox="1"/>
          <p:nvPr/>
        </p:nvSpPr>
        <p:spPr>
          <a:xfrm>
            <a:off x="187325" y="710405"/>
            <a:ext cx="8769300" cy="604200"/>
          </a:xfrm>
          <a:prstGeom prst="rect">
            <a:avLst/>
          </a:prstGeom>
          <a:noFill/>
          <a:ln>
            <a:noFill/>
          </a:ln>
        </p:spPr>
        <p:txBody>
          <a:bodyPr anchorCtr="0" anchor="ctr" bIns="45700" lIns="45700" spcFirstLastPara="1" rIns="45700" wrap="square" tIns="45700">
            <a:noAutofit/>
          </a:bodyPr>
          <a:lstStyle/>
          <a:p>
            <a:pPr indent="0" lvl="0" marL="0" rtl="0" algn="l">
              <a:lnSpc>
                <a:spcPct val="90000"/>
              </a:lnSpc>
              <a:spcBef>
                <a:spcPts val="0"/>
              </a:spcBef>
              <a:spcAft>
                <a:spcPts val="0"/>
              </a:spcAft>
              <a:buNone/>
            </a:pPr>
            <a:r>
              <a:rPr b="1" lang="es-ES" sz="2300">
                <a:solidFill>
                  <a:srgbClr val="B5203F"/>
                </a:solidFill>
                <a:latin typeface="Calibri"/>
                <a:ea typeface="Calibri"/>
                <a:cs typeface="Calibri"/>
                <a:sym typeface="Calibri"/>
              </a:rPr>
              <a:t>3.1.2- Formas Organizativas: Estructura Divisional</a:t>
            </a:r>
            <a:endParaRPr sz="3600">
              <a:solidFill>
                <a:srgbClr val="B5203F"/>
              </a:solidFill>
            </a:endParaRPr>
          </a:p>
        </p:txBody>
      </p:sp>
      <p:cxnSp>
        <p:nvCxnSpPr>
          <p:cNvPr id="467" name="Google Shape;467;p49"/>
          <p:cNvCxnSpPr/>
          <p:nvPr/>
        </p:nvCxnSpPr>
        <p:spPr>
          <a:xfrm>
            <a:off x="3962400" y="1481446"/>
            <a:ext cx="0" cy="4446900"/>
          </a:xfrm>
          <a:prstGeom prst="straightConnector1">
            <a:avLst/>
          </a:prstGeom>
          <a:noFill/>
          <a:ln cap="flat" cmpd="sng" w="9525">
            <a:solidFill>
              <a:srgbClr val="A7A7A7"/>
            </a:solidFill>
            <a:prstDash val="solid"/>
            <a:miter lim="8000"/>
            <a:headEnd len="sm" w="sm" type="none"/>
            <a:tailEnd len="sm" w="sm" type="none"/>
          </a:ln>
        </p:spPr>
      </p:cxnSp>
      <p:pic>
        <p:nvPicPr>
          <p:cNvPr descr="image.png" id="468" name="Google Shape;468;p49"/>
          <p:cNvPicPr preferRelativeResize="0"/>
          <p:nvPr/>
        </p:nvPicPr>
        <p:blipFill rotWithShape="1">
          <a:blip r:embed="rId3">
            <a:alphaModFix/>
          </a:blip>
          <a:srcRect b="0" l="0" r="0" t="0"/>
          <a:stretch/>
        </p:blipFill>
        <p:spPr>
          <a:xfrm>
            <a:off x="5090625" y="2619750"/>
            <a:ext cx="4029525" cy="2018375"/>
          </a:xfrm>
          <a:prstGeom prst="rect">
            <a:avLst/>
          </a:prstGeom>
          <a:noFill/>
          <a:ln>
            <a:noFill/>
          </a:ln>
        </p:spPr>
      </p:pic>
      <p:pic>
        <p:nvPicPr>
          <p:cNvPr descr="image.png" id="469" name="Google Shape;469;p49"/>
          <p:cNvPicPr preferRelativeResize="0"/>
          <p:nvPr/>
        </p:nvPicPr>
        <p:blipFill rotWithShape="1">
          <a:blip r:embed="rId4">
            <a:alphaModFix/>
          </a:blip>
          <a:srcRect b="0" l="0" r="0" t="0"/>
          <a:stretch/>
        </p:blipFill>
        <p:spPr>
          <a:xfrm>
            <a:off x="5604225" y="4678525"/>
            <a:ext cx="3539775" cy="1744550"/>
          </a:xfrm>
          <a:prstGeom prst="rect">
            <a:avLst/>
          </a:prstGeom>
          <a:noFill/>
          <a:ln>
            <a:noFill/>
          </a:ln>
        </p:spPr>
      </p:pic>
      <p:sp>
        <p:nvSpPr>
          <p:cNvPr id="470" name="Google Shape;470;p49"/>
          <p:cNvSpPr txBox="1"/>
          <p:nvPr/>
        </p:nvSpPr>
        <p:spPr>
          <a:xfrm>
            <a:off x="600075" y="2647474"/>
            <a:ext cx="3332100" cy="4530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ES" sz="1600" u="none" cap="none" strike="noStrike">
                <a:solidFill>
                  <a:srgbClr val="000000"/>
                </a:solidFill>
                <a:latin typeface="Arial"/>
                <a:ea typeface="Arial"/>
                <a:cs typeface="Arial"/>
                <a:sym typeface="Arial"/>
              </a:rPr>
              <a:t>Divisional por productos</a:t>
            </a:r>
            <a:r>
              <a:rPr b="0" i="0" lang="es-ES" sz="1600" u="none" cap="none" strike="noStrike">
                <a:solidFill>
                  <a:srgbClr val="000000"/>
                </a:solidFill>
                <a:latin typeface="Arial"/>
                <a:ea typeface="Arial"/>
                <a:cs typeface="Arial"/>
                <a:sym typeface="Arial"/>
              </a:rPr>
              <a:t>:</a:t>
            </a:r>
            <a:endParaRPr/>
          </a:p>
        </p:txBody>
      </p:sp>
      <p:sp>
        <p:nvSpPr>
          <p:cNvPr id="471" name="Google Shape;471;p49"/>
          <p:cNvSpPr txBox="1"/>
          <p:nvPr/>
        </p:nvSpPr>
        <p:spPr>
          <a:xfrm>
            <a:off x="3932200" y="2543050"/>
            <a:ext cx="1963800" cy="7707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000000"/>
                </a:solidFill>
                <a:latin typeface="Arial"/>
                <a:ea typeface="Arial"/>
                <a:cs typeface="Arial"/>
                <a:sym typeface="Arial"/>
              </a:rPr>
              <a:t>Divisional por mercados-clientes:</a:t>
            </a:r>
            <a:endParaRPr/>
          </a:p>
        </p:txBody>
      </p:sp>
      <p:sp>
        <p:nvSpPr>
          <p:cNvPr id="472" name="Google Shape;472;p49"/>
          <p:cNvSpPr txBox="1"/>
          <p:nvPr/>
        </p:nvSpPr>
        <p:spPr>
          <a:xfrm>
            <a:off x="3932039" y="4694375"/>
            <a:ext cx="1811700" cy="770700"/>
          </a:xfrm>
          <a:prstGeom prst="rect">
            <a:avLst/>
          </a:prstGeom>
          <a:no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s-ES" sz="1600" u="none" cap="none" strike="noStrike">
                <a:solidFill>
                  <a:srgbClr val="000000"/>
                </a:solidFill>
                <a:latin typeface="Arial"/>
                <a:ea typeface="Arial"/>
                <a:cs typeface="Arial"/>
                <a:sym typeface="Arial"/>
              </a:rPr>
              <a:t>Divisional por mercados-zonas geográficas:</a:t>
            </a:r>
            <a:endParaRPr/>
          </a:p>
        </p:txBody>
      </p:sp>
      <p:pic>
        <p:nvPicPr>
          <p:cNvPr descr="image.png" id="473" name="Google Shape;473;p49"/>
          <p:cNvPicPr preferRelativeResize="0"/>
          <p:nvPr/>
        </p:nvPicPr>
        <p:blipFill rotWithShape="1">
          <a:blip r:embed="rId5">
            <a:alphaModFix/>
          </a:blip>
          <a:srcRect b="0" l="0" r="0" t="0"/>
          <a:stretch/>
        </p:blipFill>
        <p:spPr>
          <a:xfrm>
            <a:off x="11350" y="3394250"/>
            <a:ext cx="4029525" cy="2050225"/>
          </a:xfrm>
          <a:prstGeom prst="rect">
            <a:avLst/>
          </a:prstGeom>
          <a:noFill/>
          <a:ln>
            <a:noFill/>
          </a:ln>
        </p:spPr>
      </p:pic>
      <p:sp>
        <p:nvSpPr>
          <p:cNvPr id="474" name="Google Shape;474;p49"/>
          <p:cNvSpPr txBox="1"/>
          <p:nvPr/>
        </p:nvSpPr>
        <p:spPr>
          <a:xfrm>
            <a:off x="4026100" y="1367725"/>
            <a:ext cx="5022300" cy="1030800"/>
          </a:xfrm>
          <a:prstGeom prst="rect">
            <a:avLst/>
          </a:prstGeom>
          <a:solidFill>
            <a:srgbClr val="ECF3FA"/>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1" i="0" lang="es-ES" sz="1500" u="none" cap="none" strike="noStrike">
                <a:solidFill>
                  <a:srgbClr val="000000"/>
                </a:solidFill>
                <a:latin typeface="Arial"/>
                <a:ea typeface="Arial"/>
                <a:cs typeface="Arial"/>
                <a:sym typeface="Arial"/>
              </a:rPr>
              <a:t>Por mercados</a:t>
            </a:r>
            <a:r>
              <a:rPr b="0" i="0" lang="es-ES" sz="1500" u="none" cap="none" strike="noStrike">
                <a:solidFill>
                  <a:srgbClr val="000000"/>
                </a:solidFill>
                <a:latin typeface="Arial"/>
                <a:ea typeface="Arial"/>
                <a:cs typeface="Arial"/>
                <a:sym typeface="Arial"/>
              </a:rPr>
              <a:t>: supone un agrupamiento de las actividades de la empresa en términos geográficos o tipos de clientes, cada división está a su vez organizada en forma funcional o de productos, o una mezcla de las dos.</a:t>
            </a:r>
            <a:endParaRPr/>
          </a:p>
        </p:txBody>
      </p:sp>
      <p:sp>
        <p:nvSpPr>
          <p:cNvPr id="475" name="Google Shape;475;p49"/>
          <p:cNvSpPr txBox="1"/>
          <p:nvPr/>
        </p:nvSpPr>
        <p:spPr>
          <a:xfrm>
            <a:off x="11350" y="1369900"/>
            <a:ext cx="3828900" cy="1277700"/>
          </a:xfrm>
          <a:prstGeom prst="rect">
            <a:avLst/>
          </a:prstGeom>
          <a:solidFill>
            <a:srgbClr val="ECF3FA"/>
          </a:solid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500" u="none" cap="none" strike="noStrike">
                <a:solidFill>
                  <a:srgbClr val="000000"/>
                </a:solidFill>
                <a:latin typeface="Arial"/>
                <a:ea typeface="Arial"/>
                <a:cs typeface="Arial"/>
                <a:sym typeface="Arial"/>
              </a:rPr>
              <a:t>Por productos: </a:t>
            </a:r>
            <a:r>
              <a:rPr b="0" i="0" lang="es-ES" sz="1500" u="none" cap="none" strike="noStrike">
                <a:solidFill>
                  <a:srgbClr val="000000"/>
                </a:solidFill>
                <a:latin typeface="Arial"/>
                <a:ea typeface="Arial"/>
                <a:cs typeface="Arial"/>
                <a:sym typeface="Arial"/>
              </a:rPr>
              <a:t>la estructura se consigue mediante unidades autónomas por cada producto (o grupo de productos). Las funciones generales están divididas y distribuidas entre las diferentes unidades.</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0"/>
          <p:cNvSpPr/>
          <p:nvPr/>
        </p:nvSpPr>
        <p:spPr>
          <a:xfrm>
            <a:off x="1299775" y="4014875"/>
            <a:ext cx="7752600" cy="1786800"/>
          </a:xfrm>
          <a:prstGeom prst="roundRect">
            <a:avLst>
              <a:gd fmla="val 13980" name="adj"/>
            </a:avLst>
          </a:prstGeom>
          <a:noFill/>
          <a:ln cap="flat" cmpd="sng" w="9525">
            <a:solidFill>
              <a:srgbClr val="A7A7A7"/>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1" name="Google Shape;481;p50"/>
          <p:cNvSpPr/>
          <p:nvPr/>
        </p:nvSpPr>
        <p:spPr>
          <a:xfrm>
            <a:off x="1317431" y="1053737"/>
            <a:ext cx="7752554" cy="2621755"/>
          </a:xfrm>
          <a:prstGeom prst="roundRect">
            <a:avLst>
              <a:gd fmla="val 7573" name="adj"/>
            </a:avLst>
          </a:prstGeom>
          <a:noFill/>
          <a:ln cap="flat" cmpd="sng" w="9525">
            <a:solidFill>
              <a:srgbClr val="A7A7A7"/>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82" name="Google Shape;482;p50"/>
          <p:cNvSpPr txBox="1"/>
          <p:nvPr/>
        </p:nvSpPr>
        <p:spPr>
          <a:xfrm>
            <a:off x="1445487" y="1164650"/>
            <a:ext cx="7551495" cy="2506028"/>
          </a:xfrm>
          <a:prstGeom prst="rect">
            <a:avLst/>
          </a:prstGeom>
          <a:noFill/>
          <a:ln>
            <a:noFill/>
          </a:ln>
        </p:spPr>
        <p:txBody>
          <a:bodyPr anchorCtr="0" anchor="ctr" bIns="45675" lIns="45675" spcFirstLastPara="1" rIns="45675" wrap="square" tIns="45675">
            <a:noAutofit/>
          </a:bodyPr>
          <a:lstStyle/>
          <a:p>
            <a:pPr indent="-203200" lvl="0" marL="203200" marR="0" rtl="0" algn="just">
              <a:lnSpc>
                <a:spcPct val="80000"/>
              </a:lnSpc>
              <a:spcBef>
                <a:spcPts val="0"/>
              </a:spcBef>
              <a:spcAft>
                <a:spcPts val="0"/>
              </a:spcAft>
              <a:buClr>
                <a:srgbClr val="000000"/>
              </a:buClr>
              <a:buSzPts val="1600"/>
              <a:buFont typeface="Arial"/>
              <a:buChar char="•"/>
            </a:pPr>
            <a:r>
              <a:rPr lang="es-ES" sz="1700">
                <a:solidFill>
                  <a:schemeClr val="dk1"/>
                </a:solidFill>
                <a:latin typeface="Arial"/>
                <a:ea typeface="Arial"/>
                <a:cs typeface="Arial"/>
                <a:sym typeface="Arial"/>
              </a:rPr>
              <a:t>Eficaz en el </a:t>
            </a:r>
            <a:r>
              <a:rPr b="1" lang="es-ES" sz="1700">
                <a:solidFill>
                  <a:srgbClr val="833C0B"/>
                </a:solidFill>
                <a:latin typeface="Arial"/>
                <a:ea typeface="Arial"/>
                <a:cs typeface="Arial"/>
                <a:sym typeface="Arial"/>
              </a:rPr>
              <a:t>crecimiento:</a:t>
            </a:r>
            <a:r>
              <a:rPr lang="es-ES" sz="1700">
                <a:solidFill>
                  <a:schemeClr val="dk1"/>
                </a:solidFill>
                <a:latin typeface="Arial"/>
                <a:ea typeface="Arial"/>
                <a:cs typeface="Arial"/>
                <a:sym typeface="Arial"/>
              </a:rPr>
              <a:t> Posibilidad de crecimiento indefinido, sin afectar a la gestión de los departamentos existentes. </a:t>
            </a:r>
            <a:endParaRPr/>
          </a:p>
          <a:p>
            <a:pPr indent="-203200" lvl="0" marL="203200" marR="0" rtl="0" algn="just">
              <a:lnSpc>
                <a:spcPct val="80000"/>
              </a:lnSpc>
              <a:spcBef>
                <a:spcPts val="600"/>
              </a:spcBef>
              <a:spcAft>
                <a:spcPts val="0"/>
              </a:spcAft>
              <a:buClr>
                <a:srgbClr val="000000"/>
              </a:buClr>
              <a:buSzPts val="1600"/>
              <a:buFont typeface="Arial"/>
              <a:buChar char="•"/>
            </a:pPr>
            <a:r>
              <a:rPr lang="es-ES" sz="1700">
                <a:solidFill>
                  <a:schemeClr val="dk1"/>
                </a:solidFill>
                <a:latin typeface="Arial"/>
                <a:ea typeface="Arial"/>
                <a:cs typeface="Arial"/>
                <a:sym typeface="Arial"/>
              </a:rPr>
              <a:t>Mayor </a:t>
            </a:r>
            <a:r>
              <a:rPr b="1" lang="es-ES" sz="1700">
                <a:solidFill>
                  <a:srgbClr val="833C0B"/>
                </a:solidFill>
                <a:latin typeface="Arial"/>
                <a:ea typeface="Arial"/>
                <a:cs typeface="Arial"/>
                <a:sym typeface="Arial"/>
              </a:rPr>
              <a:t>capacidad de respuesta </a:t>
            </a:r>
            <a:r>
              <a:rPr lang="es-ES" sz="1700">
                <a:solidFill>
                  <a:schemeClr val="dk1"/>
                </a:solidFill>
                <a:latin typeface="Arial"/>
                <a:ea typeface="Arial"/>
                <a:cs typeface="Arial"/>
                <a:sym typeface="Arial"/>
              </a:rPr>
              <a:t>al entorno gracias a la cuasi autonomía de sus divisiones.</a:t>
            </a:r>
            <a:endParaRPr sz="1700">
              <a:solidFill>
                <a:schemeClr val="dk1"/>
              </a:solidFill>
              <a:latin typeface="Arial"/>
              <a:ea typeface="Arial"/>
              <a:cs typeface="Arial"/>
              <a:sym typeface="Arial"/>
            </a:endParaRPr>
          </a:p>
          <a:p>
            <a:pPr indent="-203200" lvl="0" marL="203200" marR="0" rtl="0" algn="just">
              <a:lnSpc>
                <a:spcPct val="80000"/>
              </a:lnSpc>
              <a:spcBef>
                <a:spcPts val="600"/>
              </a:spcBef>
              <a:spcAft>
                <a:spcPts val="0"/>
              </a:spcAft>
              <a:buClr>
                <a:srgbClr val="000000"/>
              </a:buClr>
              <a:buSzPts val="1600"/>
              <a:buFont typeface="Arial"/>
              <a:buChar char="•"/>
            </a:pPr>
            <a:r>
              <a:rPr lang="es-ES" sz="1700">
                <a:solidFill>
                  <a:schemeClr val="dk1"/>
                </a:solidFill>
                <a:latin typeface="Arial"/>
                <a:ea typeface="Arial"/>
                <a:cs typeface="Arial"/>
                <a:sym typeface="Arial"/>
              </a:rPr>
              <a:t>Clara </a:t>
            </a:r>
            <a:r>
              <a:rPr b="1" lang="es-ES" sz="1700">
                <a:solidFill>
                  <a:srgbClr val="833C0B"/>
                </a:solidFill>
                <a:latin typeface="Arial"/>
                <a:ea typeface="Arial"/>
                <a:cs typeface="Arial"/>
                <a:sym typeface="Arial"/>
              </a:rPr>
              <a:t>rendición de cuentas</a:t>
            </a:r>
            <a:r>
              <a:rPr lang="es-ES" sz="1700">
                <a:solidFill>
                  <a:schemeClr val="dk1"/>
                </a:solidFill>
                <a:latin typeface="Arial"/>
                <a:ea typeface="Arial"/>
                <a:cs typeface="Arial"/>
                <a:sym typeface="Arial"/>
              </a:rPr>
              <a:t>. Las divisiones o líneas de productos pueden ser evaluadas como centros de beneficio (tienen cuentas propias de ingresos y gastos). Fácil </a:t>
            </a:r>
            <a:r>
              <a:rPr b="1" lang="es-ES" sz="1700">
                <a:solidFill>
                  <a:srgbClr val="833C0B"/>
                </a:solidFill>
                <a:latin typeface="Arial"/>
                <a:ea typeface="Arial"/>
                <a:cs typeface="Arial"/>
                <a:sym typeface="Arial"/>
              </a:rPr>
              <a:t>atribución de responsabilidades</a:t>
            </a:r>
            <a:r>
              <a:rPr lang="es-ES" sz="1700">
                <a:solidFill>
                  <a:schemeClr val="dk1"/>
                </a:solidFill>
                <a:latin typeface="Arial"/>
                <a:ea typeface="Arial"/>
                <a:cs typeface="Arial"/>
                <a:sym typeface="Arial"/>
              </a:rPr>
              <a:t>.</a:t>
            </a:r>
            <a:endParaRPr sz="1700">
              <a:solidFill>
                <a:schemeClr val="dk1"/>
              </a:solidFill>
              <a:latin typeface="Arial"/>
              <a:ea typeface="Arial"/>
              <a:cs typeface="Arial"/>
              <a:sym typeface="Arial"/>
            </a:endParaRPr>
          </a:p>
          <a:p>
            <a:pPr indent="-203200" lvl="0" marL="203200" marR="0" rtl="0" algn="just">
              <a:lnSpc>
                <a:spcPct val="80000"/>
              </a:lnSpc>
              <a:spcBef>
                <a:spcPts val="600"/>
              </a:spcBef>
              <a:spcAft>
                <a:spcPts val="0"/>
              </a:spcAft>
              <a:buClr>
                <a:srgbClr val="000000"/>
              </a:buClr>
              <a:buSzPts val="1600"/>
              <a:buFont typeface="Arial"/>
              <a:buChar char="•"/>
            </a:pPr>
            <a:r>
              <a:rPr b="1" lang="es-ES" sz="1700">
                <a:solidFill>
                  <a:srgbClr val="833C0B"/>
                </a:solidFill>
                <a:latin typeface="Arial"/>
                <a:ea typeface="Arial"/>
                <a:cs typeface="Arial"/>
                <a:sym typeface="Arial"/>
              </a:rPr>
              <a:t>Facilita la descentralización y delegación</a:t>
            </a:r>
            <a:r>
              <a:rPr b="1" lang="es-ES" sz="1700">
                <a:solidFill>
                  <a:schemeClr val="dk1"/>
                </a:solidFill>
                <a:latin typeface="Arial"/>
                <a:ea typeface="Arial"/>
                <a:cs typeface="Arial"/>
                <a:sym typeface="Arial"/>
              </a:rPr>
              <a:t>.</a:t>
            </a:r>
            <a:endParaRPr sz="1700">
              <a:solidFill>
                <a:schemeClr val="dk1"/>
              </a:solidFill>
              <a:latin typeface="Arial"/>
              <a:ea typeface="Arial"/>
              <a:cs typeface="Arial"/>
              <a:sym typeface="Arial"/>
            </a:endParaRPr>
          </a:p>
          <a:p>
            <a:pPr indent="-203200" lvl="0" marL="203200" marR="0" rtl="0" algn="just">
              <a:lnSpc>
                <a:spcPct val="80000"/>
              </a:lnSpc>
              <a:spcBef>
                <a:spcPts val="600"/>
              </a:spcBef>
              <a:spcAft>
                <a:spcPts val="0"/>
              </a:spcAft>
              <a:buClr>
                <a:srgbClr val="000000"/>
              </a:buClr>
              <a:buSzPts val="1600"/>
              <a:buFont typeface="Arial"/>
              <a:buChar char="•"/>
            </a:pPr>
            <a:r>
              <a:rPr lang="es-ES" sz="1700">
                <a:solidFill>
                  <a:schemeClr val="dk1"/>
                </a:solidFill>
                <a:latin typeface="Arial"/>
                <a:ea typeface="Arial"/>
                <a:cs typeface="Arial"/>
                <a:sym typeface="Arial"/>
              </a:rPr>
              <a:t>Apropiada para empresas que trabajan para múltiples mercados y/o múltiples productos</a:t>
            </a:r>
            <a:endParaRPr/>
          </a:p>
        </p:txBody>
      </p:sp>
      <p:sp>
        <p:nvSpPr>
          <p:cNvPr id="483" name="Google Shape;483;p50"/>
          <p:cNvSpPr txBox="1"/>
          <p:nvPr/>
        </p:nvSpPr>
        <p:spPr>
          <a:xfrm>
            <a:off x="1483825" y="4348925"/>
            <a:ext cx="7448100" cy="1300800"/>
          </a:xfrm>
          <a:prstGeom prst="rect">
            <a:avLst/>
          </a:prstGeom>
          <a:noFill/>
          <a:ln>
            <a:noFill/>
          </a:ln>
        </p:spPr>
        <p:txBody>
          <a:bodyPr anchorCtr="0" anchor="ctr" bIns="45675" lIns="45675" spcFirstLastPara="1" rIns="45675" wrap="square" tIns="45675">
            <a:noAutofit/>
          </a:bodyPr>
          <a:lstStyle/>
          <a:p>
            <a:pPr indent="-203200" lvl="0" marL="203200" marR="0" rtl="0" algn="just">
              <a:lnSpc>
                <a:spcPct val="80000"/>
              </a:lnSpc>
              <a:spcBef>
                <a:spcPts val="0"/>
              </a:spcBef>
              <a:spcAft>
                <a:spcPts val="0"/>
              </a:spcAft>
              <a:buClr>
                <a:srgbClr val="000000"/>
              </a:buClr>
              <a:buSzPts val="1600"/>
              <a:buFont typeface="Arial"/>
              <a:buChar char="•"/>
            </a:pPr>
            <a:r>
              <a:rPr lang="es-ES" sz="1700">
                <a:solidFill>
                  <a:schemeClr val="dk1"/>
                </a:solidFill>
                <a:latin typeface="Arial"/>
                <a:ea typeface="Arial"/>
                <a:cs typeface="Arial"/>
                <a:sym typeface="Arial"/>
              </a:rPr>
              <a:t>Provoca </a:t>
            </a:r>
            <a:r>
              <a:rPr b="1" lang="es-ES" sz="1700">
                <a:solidFill>
                  <a:srgbClr val="833C0B"/>
                </a:solidFill>
                <a:latin typeface="Arial"/>
                <a:ea typeface="Arial"/>
                <a:cs typeface="Arial"/>
                <a:sym typeface="Arial"/>
              </a:rPr>
              <a:t>conflictos en la distribución de recursos</a:t>
            </a:r>
            <a:r>
              <a:rPr lang="es-ES" sz="1700">
                <a:solidFill>
                  <a:schemeClr val="dk1"/>
                </a:solidFill>
                <a:latin typeface="Arial"/>
                <a:ea typeface="Arial"/>
                <a:cs typeface="Arial"/>
                <a:sym typeface="Arial"/>
              </a:rPr>
              <a:t>.</a:t>
            </a:r>
            <a:endParaRPr sz="1700">
              <a:solidFill>
                <a:schemeClr val="dk1"/>
              </a:solidFill>
              <a:latin typeface="Arial"/>
              <a:ea typeface="Arial"/>
              <a:cs typeface="Arial"/>
              <a:sym typeface="Arial"/>
            </a:endParaRPr>
          </a:p>
          <a:p>
            <a:pPr indent="-203200" lvl="0" marL="203200" marR="0" rtl="0" algn="just">
              <a:lnSpc>
                <a:spcPct val="80000"/>
              </a:lnSpc>
              <a:spcBef>
                <a:spcPts val="600"/>
              </a:spcBef>
              <a:spcAft>
                <a:spcPts val="0"/>
              </a:spcAft>
              <a:buClr>
                <a:srgbClr val="000000"/>
              </a:buClr>
              <a:buSzPts val="1600"/>
              <a:buFont typeface="Arial"/>
              <a:buChar char="•"/>
            </a:pPr>
            <a:r>
              <a:rPr b="1" lang="es-ES" sz="1700">
                <a:solidFill>
                  <a:srgbClr val="833C0B"/>
                </a:solidFill>
                <a:latin typeface="Arial"/>
                <a:ea typeface="Arial"/>
                <a:cs typeface="Arial"/>
                <a:sym typeface="Arial"/>
              </a:rPr>
              <a:t>Duplicación de recursos </a:t>
            </a:r>
            <a:r>
              <a:rPr lang="es-ES" sz="1700">
                <a:solidFill>
                  <a:schemeClr val="dk1"/>
                </a:solidFill>
                <a:latin typeface="Arial"/>
                <a:ea typeface="Arial"/>
                <a:cs typeface="Arial"/>
                <a:sym typeface="Arial"/>
              </a:rPr>
              <a:t>y peligro de su infrautilización (aumento de costes).</a:t>
            </a:r>
            <a:endParaRPr sz="1700">
              <a:solidFill>
                <a:schemeClr val="dk1"/>
              </a:solidFill>
              <a:latin typeface="Arial"/>
              <a:ea typeface="Arial"/>
              <a:cs typeface="Arial"/>
              <a:sym typeface="Arial"/>
            </a:endParaRPr>
          </a:p>
          <a:p>
            <a:pPr indent="-203200" lvl="0" marL="203200" marR="0" rtl="0" algn="just">
              <a:lnSpc>
                <a:spcPct val="80000"/>
              </a:lnSpc>
              <a:spcBef>
                <a:spcPts val="600"/>
              </a:spcBef>
              <a:spcAft>
                <a:spcPts val="0"/>
              </a:spcAft>
              <a:buClr>
                <a:srgbClr val="000000"/>
              </a:buClr>
              <a:buSzPts val="1600"/>
              <a:buFont typeface="Arial"/>
              <a:buChar char="•"/>
            </a:pPr>
            <a:r>
              <a:rPr b="1" lang="es-ES" sz="1700">
                <a:solidFill>
                  <a:srgbClr val="833C0B"/>
                </a:solidFill>
                <a:latin typeface="Arial"/>
                <a:ea typeface="Arial"/>
                <a:cs typeface="Arial"/>
                <a:sym typeface="Arial"/>
              </a:rPr>
              <a:t>Difícil comunicación </a:t>
            </a:r>
            <a:r>
              <a:rPr lang="es-ES" sz="1700">
                <a:solidFill>
                  <a:schemeClr val="dk1"/>
                </a:solidFill>
                <a:latin typeface="Arial"/>
                <a:ea typeface="Arial"/>
                <a:cs typeface="Arial"/>
                <a:sym typeface="Arial"/>
              </a:rPr>
              <a:t>por las barreras entre divisiones.</a:t>
            </a:r>
            <a:endParaRPr sz="1700">
              <a:solidFill>
                <a:schemeClr val="dk1"/>
              </a:solidFill>
              <a:latin typeface="Arial"/>
              <a:ea typeface="Arial"/>
              <a:cs typeface="Arial"/>
              <a:sym typeface="Arial"/>
            </a:endParaRPr>
          </a:p>
          <a:p>
            <a:pPr indent="-203200" lvl="0" marL="203200" marR="0" rtl="0" algn="just">
              <a:lnSpc>
                <a:spcPct val="80000"/>
              </a:lnSpc>
              <a:spcBef>
                <a:spcPts val="600"/>
              </a:spcBef>
              <a:spcAft>
                <a:spcPts val="0"/>
              </a:spcAft>
              <a:buClr>
                <a:srgbClr val="000000"/>
              </a:buClr>
              <a:buSzPts val="1600"/>
              <a:buFont typeface="Arial"/>
              <a:buChar char="•"/>
            </a:pPr>
            <a:r>
              <a:rPr b="1" lang="es-ES" sz="1700">
                <a:solidFill>
                  <a:srgbClr val="833C0B"/>
                </a:solidFill>
                <a:latin typeface="Arial"/>
                <a:ea typeface="Arial"/>
                <a:cs typeface="Arial"/>
                <a:sym typeface="Arial"/>
              </a:rPr>
              <a:t>Necesidad de un staff central </a:t>
            </a:r>
            <a:r>
              <a:rPr lang="es-ES" sz="1700">
                <a:solidFill>
                  <a:schemeClr val="dk1"/>
                </a:solidFill>
                <a:latin typeface="Arial"/>
                <a:ea typeface="Arial"/>
                <a:cs typeface="Arial"/>
                <a:sym typeface="Arial"/>
              </a:rPr>
              <a:t>especializado que coordine-mayores gastos.</a:t>
            </a:r>
            <a:endParaRPr/>
          </a:p>
        </p:txBody>
      </p:sp>
      <p:grpSp>
        <p:nvGrpSpPr>
          <p:cNvPr id="484" name="Google Shape;484;p50"/>
          <p:cNvGrpSpPr/>
          <p:nvPr/>
        </p:nvGrpSpPr>
        <p:grpSpPr>
          <a:xfrm>
            <a:off x="78738" y="1833556"/>
            <a:ext cx="1299791" cy="761896"/>
            <a:chOff x="-1" y="-1"/>
            <a:chExt cx="1299789" cy="761895"/>
          </a:xfrm>
        </p:grpSpPr>
        <p:sp>
          <p:nvSpPr>
            <p:cNvPr id="485" name="Google Shape;485;p50"/>
            <p:cNvSpPr/>
            <p:nvPr/>
          </p:nvSpPr>
          <p:spPr>
            <a:xfrm>
              <a:off x="-1" y="-1"/>
              <a:ext cx="1299789" cy="761895"/>
            </a:xfrm>
            <a:prstGeom prst="roundRect">
              <a:avLst>
                <a:gd fmla="val 31853" name="adj"/>
              </a:avLst>
            </a:prstGeom>
            <a:solidFill>
              <a:srgbClr val="B5203F"/>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6" name="Google Shape;486;p50"/>
            <p:cNvSpPr txBox="1"/>
            <p:nvPr/>
          </p:nvSpPr>
          <p:spPr>
            <a:xfrm>
              <a:off x="68279" y="68526"/>
              <a:ext cx="1163230" cy="624801"/>
            </a:xfrm>
            <a:prstGeom prst="rect">
              <a:avLst/>
            </a:prstGeom>
            <a:solidFill>
              <a:srgbClr val="B5203F"/>
            </a:solid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700">
                  <a:solidFill>
                    <a:srgbClr val="FFFFFF"/>
                  </a:solidFill>
                  <a:latin typeface="Calibri"/>
                  <a:ea typeface="Calibri"/>
                  <a:cs typeface="Calibri"/>
                  <a:sym typeface="Calibri"/>
                </a:rPr>
                <a:t>Puntos </a:t>
              </a:r>
              <a:endParaRPr/>
            </a:p>
            <a:p>
              <a:pPr indent="0" lvl="0" marL="0" marR="0" rtl="0" algn="ctr">
                <a:lnSpc>
                  <a:spcPct val="90000"/>
                </a:lnSpc>
                <a:spcBef>
                  <a:spcPts val="400"/>
                </a:spcBef>
                <a:spcAft>
                  <a:spcPts val="0"/>
                </a:spcAft>
                <a:buNone/>
              </a:pPr>
              <a:r>
                <a:rPr b="1" lang="es-ES" sz="1700">
                  <a:solidFill>
                    <a:srgbClr val="FFFFFF"/>
                  </a:solidFill>
                  <a:latin typeface="Calibri"/>
                  <a:ea typeface="Calibri"/>
                  <a:cs typeface="Calibri"/>
                  <a:sym typeface="Calibri"/>
                </a:rPr>
                <a:t>Fuertes</a:t>
              </a:r>
              <a:endParaRPr/>
            </a:p>
          </p:txBody>
        </p:sp>
      </p:grpSp>
      <p:grpSp>
        <p:nvGrpSpPr>
          <p:cNvPr id="487" name="Google Shape;487;p50"/>
          <p:cNvGrpSpPr/>
          <p:nvPr/>
        </p:nvGrpSpPr>
        <p:grpSpPr>
          <a:xfrm>
            <a:off x="75892" y="4537751"/>
            <a:ext cx="1299791" cy="761896"/>
            <a:chOff x="-1" y="-1"/>
            <a:chExt cx="1299789" cy="761895"/>
          </a:xfrm>
        </p:grpSpPr>
        <p:sp>
          <p:nvSpPr>
            <p:cNvPr id="488" name="Google Shape;488;p50"/>
            <p:cNvSpPr/>
            <p:nvPr/>
          </p:nvSpPr>
          <p:spPr>
            <a:xfrm>
              <a:off x="-1" y="-1"/>
              <a:ext cx="1299789" cy="761895"/>
            </a:xfrm>
            <a:prstGeom prst="roundRect">
              <a:avLst>
                <a:gd fmla="val 31853" name="adj"/>
              </a:avLst>
            </a:prstGeom>
            <a:solidFill>
              <a:srgbClr val="000000"/>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489" name="Google Shape;489;p50"/>
            <p:cNvSpPr txBox="1"/>
            <p:nvPr/>
          </p:nvSpPr>
          <p:spPr>
            <a:xfrm>
              <a:off x="68280" y="93926"/>
              <a:ext cx="1163228" cy="574001"/>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None/>
              </a:pPr>
              <a:r>
                <a:rPr b="1" lang="es-ES" sz="1700">
                  <a:solidFill>
                    <a:srgbClr val="FFFFFF"/>
                  </a:solidFill>
                  <a:latin typeface="Calibri"/>
                  <a:ea typeface="Calibri"/>
                  <a:cs typeface="Calibri"/>
                  <a:sym typeface="Calibri"/>
                </a:rPr>
                <a:t>Puntos Débiles</a:t>
              </a:r>
              <a:endParaRPr/>
            </a:p>
          </p:txBody>
        </p:sp>
      </p:grpSp>
      <p:sp>
        <p:nvSpPr>
          <p:cNvPr id="490" name="Google Shape;490;p50"/>
          <p:cNvSpPr txBox="1"/>
          <p:nvPr/>
        </p:nvSpPr>
        <p:spPr>
          <a:xfrm>
            <a:off x="330350" y="5946028"/>
            <a:ext cx="8777100" cy="480600"/>
          </a:xfrm>
          <a:prstGeom prst="rect">
            <a:avLst/>
          </a:prstGeom>
          <a:solidFill>
            <a:srgbClr val="ECF3FA"/>
          </a:solid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s-ES" sz="1600">
                <a:solidFill>
                  <a:srgbClr val="002060"/>
                </a:solidFill>
                <a:latin typeface="Arial"/>
                <a:ea typeface="Arial"/>
                <a:cs typeface="Arial"/>
                <a:sym typeface="Arial"/>
              </a:rPr>
              <a:t>En resumen, la forma divisional es adecuada cuando la empresa quiere diversificar su mercado o sus productos.</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5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pic>
        <p:nvPicPr>
          <p:cNvPr descr="Google Shape;399;p39" id="495" name="Google Shape;495;p51"/>
          <p:cNvPicPr preferRelativeResize="0"/>
          <p:nvPr/>
        </p:nvPicPr>
        <p:blipFill rotWithShape="1">
          <a:blip r:embed="rId3">
            <a:alphaModFix/>
          </a:blip>
          <a:srcRect b="4953" l="3180" r="9453" t="3125"/>
          <a:stretch/>
        </p:blipFill>
        <p:spPr>
          <a:xfrm>
            <a:off x="268512" y="1580650"/>
            <a:ext cx="8606974" cy="4174426"/>
          </a:xfrm>
          <a:prstGeom prst="rect">
            <a:avLst/>
          </a:prstGeom>
          <a:noFill/>
          <a:ln>
            <a:noFill/>
          </a:ln>
        </p:spPr>
      </p:pic>
      <p:sp>
        <p:nvSpPr>
          <p:cNvPr id="496" name="Google Shape;496;p51"/>
          <p:cNvSpPr txBox="1"/>
          <p:nvPr>
            <p:ph idx="4294967295" type="ctrTitle"/>
          </p:nvPr>
        </p:nvSpPr>
        <p:spPr>
          <a:xfrm>
            <a:off x="2680799" y="34324"/>
            <a:ext cx="4958401" cy="665402"/>
          </a:xfrm>
          <a:prstGeom prst="rect">
            <a:avLst/>
          </a:prstGeom>
          <a:noFill/>
          <a:ln>
            <a:noFill/>
          </a:ln>
        </p:spPr>
        <p:txBody>
          <a:bodyPr anchorCtr="0" anchor="ctr" bIns="45675" lIns="45675" spcFirstLastPara="1" rIns="45675" wrap="square" tIns="45675">
            <a:noAutofit/>
          </a:bodyPr>
          <a:lstStyle/>
          <a:p>
            <a:pPr indent="0" lvl="0" marL="0" marR="0" rtl="0" algn="l">
              <a:lnSpc>
                <a:spcPct val="90000"/>
              </a:lnSpc>
              <a:spcBef>
                <a:spcPts val="0"/>
              </a:spcBef>
              <a:spcAft>
                <a:spcPts val="0"/>
              </a:spcAft>
              <a:buClr>
                <a:srgbClr val="FFFFFF"/>
              </a:buClr>
              <a:buSzPts val="2300"/>
              <a:buFont typeface="Calibri"/>
              <a:buNone/>
            </a:pPr>
            <a:r>
              <a:rPr b="1" i="0" lang="es-ES" sz="2300" u="none" cap="none" strike="noStrike">
                <a:solidFill>
                  <a:srgbClr val="FFFFFF"/>
                </a:solidFill>
                <a:latin typeface="Calibri"/>
                <a:ea typeface="Calibri"/>
                <a:cs typeface="Calibri"/>
                <a:sym typeface="Calibri"/>
              </a:rPr>
              <a:t>Estructura Divisional LVHM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2"/>
          <p:cNvSpPr txBox="1"/>
          <p:nvPr>
            <p:ph idx="4294967295" type="ctrTitle"/>
          </p:nvPr>
        </p:nvSpPr>
        <p:spPr>
          <a:xfrm>
            <a:off x="2693499" y="34324"/>
            <a:ext cx="4958401" cy="665402"/>
          </a:xfrm>
          <a:prstGeom prst="rect">
            <a:avLst/>
          </a:prstGeom>
          <a:noFill/>
          <a:ln>
            <a:noFill/>
          </a:ln>
        </p:spPr>
        <p:txBody>
          <a:bodyPr anchorCtr="0" anchor="ctr" bIns="45675" lIns="45675" spcFirstLastPara="1" rIns="45675" wrap="square" tIns="45675">
            <a:noAutofit/>
          </a:bodyPr>
          <a:lstStyle/>
          <a:p>
            <a:pPr indent="0" lvl="0" marL="0" marR="0" rtl="0" algn="l">
              <a:lnSpc>
                <a:spcPct val="90000"/>
              </a:lnSpc>
              <a:spcBef>
                <a:spcPts val="0"/>
              </a:spcBef>
              <a:spcAft>
                <a:spcPts val="0"/>
              </a:spcAft>
              <a:buClr>
                <a:srgbClr val="FFFFFF"/>
              </a:buClr>
              <a:buSzPts val="2300"/>
              <a:buFont typeface="Calibri"/>
              <a:buNone/>
            </a:pPr>
            <a:r>
              <a:rPr b="1" i="0" lang="es-ES" sz="2300" u="none" cap="none" strike="noStrike">
                <a:solidFill>
                  <a:srgbClr val="FFFFFF"/>
                </a:solidFill>
                <a:latin typeface="Calibri"/>
                <a:ea typeface="Calibri"/>
                <a:cs typeface="Calibri"/>
                <a:sym typeface="Calibri"/>
              </a:rPr>
              <a:t>Estructura Divisional LVHM</a:t>
            </a:r>
            <a:endParaRPr/>
          </a:p>
        </p:txBody>
      </p:sp>
      <p:pic>
        <p:nvPicPr>
          <p:cNvPr descr="Google Shape;394;p38" id="502" name="Google Shape;502;p52"/>
          <p:cNvPicPr preferRelativeResize="0"/>
          <p:nvPr/>
        </p:nvPicPr>
        <p:blipFill rotWithShape="1">
          <a:blip r:embed="rId3">
            <a:alphaModFix/>
          </a:blip>
          <a:srcRect b="0" l="0" r="0" t="0"/>
          <a:stretch/>
        </p:blipFill>
        <p:spPr>
          <a:xfrm>
            <a:off x="602975" y="805350"/>
            <a:ext cx="8360375" cy="609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53"/>
          <p:cNvSpPr txBox="1"/>
          <p:nvPr>
            <p:ph idx="4294967295" type="ctrTitle"/>
          </p:nvPr>
        </p:nvSpPr>
        <p:spPr>
          <a:xfrm>
            <a:off x="2693500" y="0"/>
            <a:ext cx="4958401" cy="665402"/>
          </a:xfrm>
          <a:prstGeom prst="rect">
            <a:avLst/>
          </a:prstGeom>
          <a:noFill/>
          <a:ln>
            <a:noFill/>
          </a:ln>
        </p:spPr>
        <p:txBody>
          <a:bodyPr anchorCtr="0" anchor="ctr" bIns="45675" lIns="45675" spcFirstLastPara="1" rIns="45675" wrap="square" tIns="45675">
            <a:noAutofit/>
          </a:bodyPr>
          <a:lstStyle/>
          <a:p>
            <a:pPr indent="0" lvl="0" marL="0" marR="0" rtl="0" algn="l">
              <a:lnSpc>
                <a:spcPct val="90000"/>
              </a:lnSpc>
              <a:spcBef>
                <a:spcPts val="0"/>
              </a:spcBef>
              <a:spcAft>
                <a:spcPts val="0"/>
              </a:spcAft>
              <a:buClr>
                <a:srgbClr val="FFFFFF"/>
              </a:buClr>
              <a:buSzPts val="2300"/>
              <a:buFont typeface="Calibri"/>
              <a:buNone/>
            </a:pPr>
            <a:r>
              <a:rPr b="1" i="0" lang="es-ES" sz="2300" u="none" cap="none" strike="noStrike">
                <a:solidFill>
                  <a:srgbClr val="FFFFFF"/>
                </a:solidFill>
                <a:latin typeface="Calibri"/>
                <a:ea typeface="Calibri"/>
                <a:cs typeface="Calibri"/>
                <a:sym typeface="Calibri"/>
              </a:rPr>
              <a:t>Estructura Divisional LVHM</a:t>
            </a:r>
            <a:endParaRPr/>
          </a:p>
        </p:txBody>
      </p:sp>
      <p:pic>
        <p:nvPicPr>
          <p:cNvPr descr="Google Shape;406;p40" id="508" name="Google Shape;508;p53"/>
          <p:cNvPicPr preferRelativeResize="0"/>
          <p:nvPr/>
        </p:nvPicPr>
        <p:blipFill rotWithShape="1">
          <a:blip r:embed="rId3">
            <a:alphaModFix/>
          </a:blip>
          <a:srcRect b="0" l="0" r="1321" t="0"/>
          <a:stretch/>
        </p:blipFill>
        <p:spPr>
          <a:xfrm>
            <a:off x="1987224" y="3763774"/>
            <a:ext cx="5664678" cy="2347276"/>
          </a:xfrm>
          <a:prstGeom prst="rect">
            <a:avLst/>
          </a:prstGeom>
          <a:noFill/>
          <a:ln>
            <a:noFill/>
          </a:ln>
        </p:spPr>
      </p:pic>
      <p:pic>
        <p:nvPicPr>
          <p:cNvPr descr="Google Shape;407;p40" id="509" name="Google Shape;509;p53"/>
          <p:cNvPicPr preferRelativeResize="0"/>
          <p:nvPr/>
        </p:nvPicPr>
        <p:blipFill rotWithShape="1">
          <a:blip r:embed="rId4">
            <a:alphaModFix/>
          </a:blip>
          <a:srcRect b="0" l="3353" r="0" t="0"/>
          <a:stretch/>
        </p:blipFill>
        <p:spPr>
          <a:xfrm>
            <a:off x="1987225" y="1448133"/>
            <a:ext cx="5664676" cy="2373768"/>
          </a:xfrm>
          <a:prstGeom prst="rect">
            <a:avLst/>
          </a:prstGeom>
          <a:noFill/>
          <a:ln>
            <a:noFill/>
          </a:ln>
        </p:spPr>
      </p:pic>
      <p:cxnSp>
        <p:nvCxnSpPr>
          <p:cNvPr id="510" name="Google Shape;510;p53"/>
          <p:cNvCxnSpPr/>
          <p:nvPr/>
        </p:nvCxnSpPr>
        <p:spPr>
          <a:xfrm flipH="1">
            <a:off x="5599950" y="3579150"/>
            <a:ext cx="340200" cy="257700"/>
          </a:xfrm>
          <a:prstGeom prst="straightConnector1">
            <a:avLst/>
          </a:prstGeom>
          <a:noFill/>
          <a:ln cap="flat" cmpd="sng" w="38100">
            <a:solidFill>
              <a:srgbClr val="FFFFFF"/>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pic>
        <p:nvPicPr>
          <p:cNvPr descr="Google Shape;709;p51" id="515" name="Google Shape;515;p54"/>
          <p:cNvPicPr preferRelativeResize="0"/>
          <p:nvPr/>
        </p:nvPicPr>
        <p:blipFill rotWithShape="1">
          <a:blip r:embed="rId3">
            <a:alphaModFix/>
          </a:blip>
          <a:srcRect b="0" l="0" r="0" t="0"/>
          <a:stretch/>
        </p:blipFill>
        <p:spPr>
          <a:xfrm>
            <a:off x="3674038" y="1343720"/>
            <a:ext cx="5155000" cy="3865761"/>
          </a:xfrm>
          <a:prstGeom prst="rect">
            <a:avLst/>
          </a:prstGeom>
          <a:noFill/>
          <a:ln>
            <a:noFill/>
          </a:ln>
        </p:spPr>
      </p:pic>
      <p:sp>
        <p:nvSpPr>
          <p:cNvPr id="516" name="Google Shape;516;p54"/>
          <p:cNvSpPr txBox="1"/>
          <p:nvPr>
            <p:ph idx="4294967295" type="subTitle"/>
          </p:nvPr>
        </p:nvSpPr>
        <p:spPr>
          <a:xfrm>
            <a:off x="132080" y="1343720"/>
            <a:ext cx="3360000" cy="2711400"/>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006666"/>
              </a:buClr>
              <a:buSzPts val="1600"/>
              <a:buFont typeface="Arial"/>
              <a:buNone/>
            </a:pPr>
            <a:r>
              <a:rPr b="0" i="0" lang="es-ES" sz="1600" u="none" cap="none" strike="noStrike">
                <a:solidFill>
                  <a:srgbClr val="006666"/>
                </a:solidFill>
                <a:latin typeface="Calibri"/>
                <a:ea typeface="Calibri"/>
                <a:cs typeface="Calibri"/>
                <a:sym typeface="Calibri"/>
              </a:rPr>
              <a:t>Modelo evolucionado de la forma divisional.</a:t>
            </a:r>
            <a:endParaRPr/>
          </a:p>
          <a:p>
            <a:pPr indent="0" lvl="0" marL="0" marR="0" rtl="0" algn="l">
              <a:lnSpc>
                <a:spcPct val="90000"/>
              </a:lnSpc>
              <a:spcBef>
                <a:spcPts val="600"/>
              </a:spcBef>
              <a:spcAft>
                <a:spcPts val="0"/>
              </a:spcAft>
              <a:buClr>
                <a:srgbClr val="006666"/>
              </a:buClr>
              <a:buSzPts val="1600"/>
              <a:buFont typeface="Arial"/>
              <a:buNone/>
            </a:pPr>
            <a:r>
              <a:rPr b="0" i="0" lang="es-ES" sz="1600" u="none" cap="none" strike="noStrike">
                <a:solidFill>
                  <a:srgbClr val="006666"/>
                </a:solidFill>
                <a:latin typeface="Calibri"/>
                <a:ea typeface="Calibri"/>
                <a:cs typeface="Calibri"/>
                <a:sym typeface="Calibri"/>
              </a:rPr>
              <a:t>Se aplica a </a:t>
            </a:r>
            <a:r>
              <a:rPr b="1" i="0" lang="es-ES" sz="1600" u="none" cap="none" strike="noStrike">
                <a:solidFill>
                  <a:srgbClr val="006666"/>
                </a:solidFill>
                <a:latin typeface="Calibri"/>
                <a:ea typeface="Calibri"/>
                <a:cs typeface="Calibri"/>
                <a:sym typeface="Calibri"/>
              </a:rPr>
              <a:t>empresas muy grandes </a:t>
            </a:r>
            <a:r>
              <a:rPr lang="es-ES" sz="1200">
                <a:solidFill>
                  <a:srgbClr val="006666"/>
                </a:solidFill>
              </a:rPr>
              <a:t>=&gt;</a:t>
            </a:r>
            <a:r>
              <a:rPr b="0" i="0" lang="es-ES" sz="1600" u="none" cap="none" strike="noStrike">
                <a:solidFill>
                  <a:srgbClr val="006666"/>
                </a:solidFill>
                <a:latin typeface="Calibri"/>
                <a:ea typeface="Calibri"/>
                <a:cs typeface="Calibri"/>
                <a:sym typeface="Calibri"/>
              </a:rPr>
              <a:t> las divisiones han ido evolucionando hasta ser cuasi empresas con su propia identidad y objetivos, pero con visión y cultura compartida. </a:t>
            </a:r>
            <a:endParaRPr/>
          </a:p>
          <a:p>
            <a:pPr indent="0" lvl="0" marL="0" marR="0" rtl="0" algn="l">
              <a:lnSpc>
                <a:spcPct val="90000"/>
              </a:lnSpc>
              <a:spcBef>
                <a:spcPts val="600"/>
              </a:spcBef>
              <a:spcAft>
                <a:spcPts val="0"/>
              </a:spcAft>
              <a:buClr>
                <a:srgbClr val="006666"/>
              </a:buClr>
              <a:buSzPts val="1600"/>
              <a:buFont typeface="Arial"/>
              <a:buNone/>
            </a:pPr>
            <a:r>
              <a:rPr b="0" i="0" lang="es-ES" sz="1600" u="none" cap="none" strike="noStrike">
                <a:solidFill>
                  <a:srgbClr val="006666"/>
                </a:solidFill>
                <a:latin typeface="Calibri"/>
                <a:ea typeface="Calibri"/>
                <a:cs typeface="Calibri"/>
                <a:sym typeface="Calibri"/>
              </a:rPr>
              <a:t>La base de esta forma organizativa es la </a:t>
            </a:r>
            <a:r>
              <a:rPr b="1" i="1" lang="es-ES" sz="1600" u="none" cap="none" strike="noStrike">
                <a:solidFill>
                  <a:srgbClr val="006666"/>
                </a:solidFill>
                <a:latin typeface="Calibri"/>
                <a:ea typeface="Calibri"/>
                <a:cs typeface="Calibri"/>
                <a:sym typeface="Calibri"/>
              </a:rPr>
              <a:t>coalición</a:t>
            </a:r>
            <a:r>
              <a:rPr b="0" i="0" lang="es-ES" sz="1600" u="none" cap="none" strike="noStrike">
                <a:solidFill>
                  <a:srgbClr val="006666"/>
                </a:solidFill>
                <a:latin typeface="Calibri"/>
                <a:ea typeface="Calibri"/>
                <a:cs typeface="Calibri"/>
                <a:sym typeface="Calibri"/>
              </a:rPr>
              <a:t> entre las cuasi empresas. Se basa en alianzas estratégicas y redes de cooperación tecnológica.</a:t>
            </a:r>
            <a:endParaRPr/>
          </a:p>
        </p:txBody>
      </p:sp>
      <p:sp>
        <p:nvSpPr>
          <p:cNvPr id="517" name="Google Shape;517;p54"/>
          <p:cNvSpPr/>
          <p:nvPr/>
        </p:nvSpPr>
        <p:spPr>
          <a:xfrm>
            <a:off x="192087" y="4077756"/>
            <a:ext cx="3390900" cy="1856700"/>
          </a:xfrm>
          <a:prstGeom prst="rect">
            <a:avLst/>
          </a:prstGeom>
          <a:noFill/>
          <a:ln>
            <a:noFill/>
          </a:ln>
        </p:spPr>
        <p:txBody>
          <a:bodyPr anchorCtr="0" anchor="t" bIns="45675" lIns="45675" spcFirstLastPara="1" rIns="45675" wrap="square" tIns="45675">
            <a:noAutofit/>
          </a:bodyPr>
          <a:lstStyle/>
          <a:p>
            <a:pPr indent="0" lvl="0" marL="0" marR="0" rtl="0" algn="l">
              <a:lnSpc>
                <a:spcPct val="80000"/>
              </a:lnSpc>
              <a:spcBef>
                <a:spcPts val="0"/>
              </a:spcBef>
              <a:spcAft>
                <a:spcPts val="0"/>
              </a:spcAft>
              <a:buNone/>
            </a:pPr>
            <a:r>
              <a:rPr lang="es-ES" sz="1700">
                <a:solidFill>
                  <a:srgbClr val="002060"/>
                </a:solidFill>
                <a:latin typeface="Arial"/>
                <a:ea typeface="Arial"/>
                <a:cs typeface="Arial"/>
                <a:sym typeface="Arial"/>
              </a:rPr>
              <a:t>La unidad de origen ha ido perdiendo tamaño comparativamente. El centro tiene un papel de apoyo y coordinación, manteniendo la cultura corporativa</a:t>
            </a:r>
            <a:endParaRPr/>
          </a:p>
          <a:p>
            <a:pPr indent="0" lvl="0" marL="0" marR="0" rtl="0" algn="l">
              <a:lnSpc>
                <a:spcPct val="80000"/>
              </a:lnSpc>
              <a:spcBef>
                <a:spcPts val="600"/>
              </a:spcBef>
              <a:spcAft>
                <a:spcPts val="0"/>
              </a:spcAft>
              <a:buNone/>
            </a:pPr>
            <a:r>
              <a:rPr lang="es-ES" sz="1700">
                <a:solidFill>
                  <a:srgbClr val="002060"/>
                </a:solidFill>
                <a:latin typeface="Arial"/>
                <a:ea typeface="Arial"/>
                <a:cs typeface="Arial"/>
                <a:sym typeface="Arial"/>
              </a:rPr>
              <a:t>Esta es la fórmula que emplean los denominados grupos empresariales de carácter muy diversificado</a:t>
            </a:r>
            <a:endParaRPr/>
          </a:p>
        </p:txBody>
      </p:sp>
      <p:sp>
        <p:nvSpPr>
          <p:cNvPr id="518" name="Google Shape;518;p54"/>
          <p:cNvSpPr txBox="1"/>
          <p:nvPr/>
        </p:nvSpPr>
        <p:spPr>
          <a:xfrm>
            <a:off x="206839" y="771224"/>
            <a:ext cx="9270900" cy="540000"/>
          </a:xfrm>
          <a:prstGeom prst="rect">
            <a:avLst/>
          </a:prstGeom>
          <a:no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833C0B"/>
              </a:buClr>
              <a:buSzPts val="2400"/>
              <a:buFont typeface="Arial"/>
              <a:buNone/>
            </a:pPr>
            <a:r>
              <a:rPr b="1" i="0" lang="es-ES" sz="2400" u="none" cap="none" strike="noStrike">
                <a:solidFill>
                  <a:srgbClr val="B5203F"/>
                </a:solidFill>
                <a:latin typeface="Arial"/>
                <a:ea typeface="Arial"/>
                <a:cs typeface="Arial"/>
                <a:sym typeface="Arial"/>
              </a:rPr>
              <a:t>3.1.3 Formas Clásicas: Estructura Federal</a:t>
            </a:r>
            <a:endParaRPr>
              <a:solidFill>
                <a:srgbClr val="B5203F"/>
              </a:solidFill>
            </a:endParaRPr>
          </a:p>
        </p:txBody>
      </p:sp>
      <p:sp>
        <p:nvSpPr>
          <p:cNvPr id="519" name="Google Shape;519;p54"/>
          <p:cNvSpPr/>
          <p:nvPr/>
        </p:nvSpPr>
        <p:spPr>
          <a:xfrm>
            <a:off x="3674038" y="5353246"/>
            <a:ext cx="5154900" cy="9504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1" lang="es-ES" sz="1400">
                <a:solidFill>
                  <a:srgbClr val="002060"/>
                </a:solidFill>
                <a:latin typeface="Arial"/>
                <a:ea typeface="Arial"/>
                <a:cs typeface="Arial"/>
                <a:sym typeface="Arial"/>
              </a:rPr>
              <a:t>Principio de subsidiariedad </a:t>
            </a:r>
            <a:r>
              <a:rPr lang="es-ES" sz="1100">
                <a:solidFill>
                  <a:srgbClr val="006666"/>
                </a:solidFill>
                <a:latin typeface="Arial"/>
                <a:ea typeface="Arial"/>
                <a:cs typeface="Arial"/>
                <a:sym typeface="Arial"/>
              </a:rPr>
              <a:t>🡪</a:t>
            </a:r>
            <a:r>
              <a:rPr lang="es-ES" sz="1400">
                <a:solidFill>
                  <a:srgbClr val="006666"/>
                </a:solidFill>
                <a:latin typeface="Arial"/>
                <a:ea typeface="Arial"/>
                <a:cs typeface="Arial"/>
                <a:sym typeface="Arial"/>
              </a:rPr>
              <a:t> el poder de decisión en el punto más cercano al cliente y en el más bajo posible en la organización. </a:t>
            </a:r>
            <a:endParaRPr/>
          </a:p>
          <a:p>
            <a:pPr indent="0" lvl="0" marL="0" marR="0" rtl="0" algn="l">
              <a:lnSpc>
                <a:spcPct val="90000"/>
              </a:lnSpc>
              <a:spcBef>
                <a:spcPts val="600"/>
              </a:spcBef>
              <a:spcAft>
                <a:spcPts val="0"/>
              </a:spcAft>
              <a:buNone/>
            </a:pPr>
            <a:r>
              <a:rPr b="1" lang="es-ES" sz="1400">
                <a:solidFill>
                  <a:srgbClr val="002060"/>
                </a:solidFill>
                <a:latin typeface="Arial"/>
                <a:ea typeface="Arial"/>
                <a:cs typeface="Arial"/>
                <a:sym typeface="Arial"/>
              </a:rPr>
              <a:t>Base del éxito</a:t>
            </a:r>
            <a:r>
              <a:rPr lang="es-ES" sz="1400">
                <a:solidFill>
                  <a:srgbClr val="006666"/>
                </a:solidFill>
                <a:latin typeface="Arial"/>
                <a:ea typeface="Arial"/>
                <a:cs typeface="Arial"/>
                <a:sym typeface="Arial"/>
              </a:rPr>
              <a:t>: talento humano + actitudes + habilidades estratégicas.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34" name="Google Shape;234;p37"/>
          <p:cNvSpPr txBox="1"/>
          <p:nvPr/>
        </p:nvSpPr>
        <p:spPr>
          <a:xfrm>
            <a:off x="685800" y="1051653"/>
            <a:ext cx="7772400" cy="5286000"/>
          </a:xfrm>
          <a:prstGeom prst="rect">
            <a:avLst/>
          </a:prstGeom>
          <a:noFill/>
          <a:ln>
            <a:noFill/>
          </a:ln>
        </p:spPr>
        <p:txBody>
          <a:bodyPr anchorCtr="0" anchor="t" bIns="45700" lIns="91425" spcFirstLastPara="1" rIns="91425" wrap="square" tIns="45700">
            <a:noAutofit/>
          </a:bodyPr>
          <a:lstStyle/>
          <a:p>
            <a:pPr indent="-355600" lvl="0" marL="355600" marR="0" rtl="0" algn="l">
              <a:spcBef>
                <a:spcPts val="0"/>
              </a:spcBef>
              <a:spcAft>
                <a:spcPts val="0"/>
              </a:spcAft>
              <a:buClr>
                <a:schemeClr val="dk1"/>
              </a:buClr>
              <a:buSzPts val="2000"/>
              <a:buFont typeface="Calibri"/>
              <a:buAutoNum type="arabicPeriod"/>
            </a:pPr>
            <a:r>
              <a:rPr b="0" i="0" lang="es-ES" sz="2000" u="none" cap="none" strike="noStrike">
                <a:solidFill>
                  <a:schemeClr val="dk1"/>
                </a:solidFill>
                <a:latin typeface="Arial"/>
                <a:ea typeface="Arial"/>
                <a:cs typeface="Arial"/>
                <a:sym typeface="Arial"/>
              </a:rPr>
              <a:t>Conceptos y elementos de la estructura organizativa</a:t>
            </a:r>
            <a:r>
              <a:rPr b="0" i="0" lang="es-ES" sz="2000" u="none" cap="none" strike="noStrike">
                <a:solidFill>
                  <a:schemeClr val="dk1"/>
                </a:solidFill>
                <a:latin typeface="Calibri"/>
                <a:ea typeface="Calibri"/>
                <a:cs typeface="Calibri"/>
                <a:sym typeface="Calibri"/>
              </a:rPr>
              <a:t>.</a:t>
            </a:r>
            <a:endParaRPr/>
          </a:p>
          <a:p>
            <a:pPr indent="-342900" lvl="0" marL="342900" marR="0" rtl="0" algn="l">
              <a:spcBef>
                <a:spcPts val="900"/>
              </a:spcBef>
              <a:spcAft>
                <a:spcPts val="0"/>
              </a:spcAft>
              <a:buClr>
                <a:schemeClr val="dk1"/>
              </a:buClr>
              <a:buSzPts val="2000"/>
              <a:buFont typeface="Calibri"/>
              <a:buAutoNum type="arabicPeriod"/>
            </a:pPr>
            <a:r>
              <a:rPr b="0" i="0" lang="es-ES" sz="2000" u="none" cap="none" strike="noStrike">
                <a:solidFill>
                  <a:schemeClr val="dk1"/>
                </a:solidFill>
                <a:latin typeface="Arial"/>
                <a:ea typeface="Arial"/>
                <a:cs typeface="Arial"/>
                <a:sym typeface="Arial"/>
              </a:rPr>
              <a:t>Principios que estructuran la organización de una empresa: </a:t>
            </a:r>
            <a:endParaRPr/>
          </a:p>
          <a:p>
            <a:pPr indent="0" lvl="1" marL="457200" marR="0" rtl="0" algn="l">
              <a:spcBef>
                <a:spcPts val="0"/>
              </a:spcBef>
              <a:spcAft>
                <a:spcPts val="0"/>
              </a:spcAft>
              <a:buNone/>
            </a:pPr>
            <a:r>
              <a:rPr b="0" i="0" lang="es-ES" sz="2000" u="none" cap="none" strike="noStrike">
                <a:solidFill>
                  <a:schemeClr val="dk1"/>
                </a:solidFill>
                <a:latin typeface="Calibri"/>
                <a:ea typeface="Calibri"/>
                <a:cs typeface="Calibri"/>
                <a:sym typeface="Calibri"/>
              </a:rPr>
              <a:t>2.1. Principio Organizativo Vertical</a:t>
            </a:r>
            <a:endParaRPr/>
          </a:p>
          <a:p>
            <a:pPr indent="0" lvl="1" marL="457200" marR="0" rtl="0" algn="l">
              <a:spcBef>
                <a:spcPts val="0"/>
              </a:spcBef>
              <a:spcAft>
                <a:spcPts val="0"/>
              </a:spcAft>
              <a:buNone/>
            </a:pPr>
            <a:r>
              <a:rPr b="0" i="0" lang="es-ES" sz="2000" u="none" cap="none" strike="noStrike">
                <a:solidFill>
                  <a:schemeClr val="dk1"/>
                </a:solidFill>
                <a:latin typeface="Calibri"/>
                <a:ea typeface="Calibri"/>
                <a:cs typeface="Calibri"/>
                <a:sym typeface="Calibri"/>
              </a:rPr>
              <a:t>2.2. Principio Organizativo Horizontal</a:t>
            </a:r>
            <a:endParaRPr/>
          </a:p>
          <a:p>
            <a:pPr indent="0" lvl="1" marL="457200" marR="0" rtl="0" algn="l">
              <a:spcBef>
                <a:spcPts val="0"/>
              </a:spcBef>
              <a:spcAft>
                <a:spcPts val="0"/>
              </a:spcAft>
              <a:buNone/>
            </a:pPr>
            <a:r>
              <a:rPr b="0" i="0" lang="es-ES" sz="2000" u="none" cap="none" strike="noStrike">
                <a:solidFill>
                  <a:schemeClr val="dk1"/>
                </a:solidFill>
                <a:latin typeface="Calibri"/>
                <a:ea typeface="Calibri"/>
                <a:cs typeface="Calibri"/>
                <a:sym typeface="Calibri"/>
              </a:rPr>
              <a:t>2.3. Principio Organizativo de equilibrio</a:t>
            </a:r>
            <a:endParaRPr/>
          </a:p>
          <a:p>
            <a:pPr indent="-342900" lvl="0" marL="342900" marR="0" rtl="0" algn="l">
              <a:spcBef>
                <a:spcPts val="900"/>
              </a:spcBef>
              <a:spcAft>
                <a:spcPts val="0"/>
              </a:spcAft>
              <a:buClr>
                <a:schemeClr val="dk1"/>
              </a:buClr>
              <a:buSzPts val="2000"/>
              <a:buFont typeface="Calibri"/>
              <a:buAutoNum type="arabicPeriod"/>
            </a:pPr>
            <a:r>
              <a:rPr b="0" i="0" lang="es-ES" sz="2000" u="none" cap="none" strike="noStrike">
                <a:solidFill>
                  <a:schemeClr val="dk1"/>
                </a:solidFill>
                <a:latin typeface="Arial"/>
                <a:ea typeface="Arial"/>
                <a:cs typeface="Arial"/>
                <a:sym typeface="Arial"/>
              </a:rPr>
              <a:t>Formas Organizativas</a:t>
            </a:r>
            <a:endParaRPr/>
          </a:p>
          <a:p>
            <a:pPr indent="0" lvl="1" marL="457200" marR="0" rtl="0" algn="l">
              <a:spcBef>
                <a:spcPts val="0"/>
              </a:spcBef>
              <a:spcAft>
                <a:spcPts val="0"/>
              </a:spcAft>
              <a:buNone/>
            </a:pPr>
            <a:r>
              <a:rPr b="0" i="0" lang="es-ES" sz="2000" u="none" cap="none" strike="noStrike">
                <a:solidFill>
                  <a:schemeClr val="dk1"/>
                </a:solidFill>
                <a:latin typeface="Calibri"/>
                <a:ea typeface="Calibri"/>
                <a:cs typeface="Calibri"/>
                <a:sym typeface="Calibri"/>
              </a:rPr>
              <a:t>3.1. Formas Clásicas Organizativas</a:t>
            </a:r>
            <a:endParaRPr/>
          </a:p>
          <a:p>
            <a:pPr indent="-342900" lvl="2" marL="1257300" marR="0" rtl="0" algn="l">
              <a:spcBef>
                <a:spcPts val="0"/>
              </a:spcBef>
              <a:spcAft>
                <a:spcPts val="0"/>
              </a:spcAft>
              <a:buClr>
                <a:schemeClr val="dk1"/>
              </a:buClr>
              <a:buSzPts val="2000"/>
              <a:buFont typeface="Calibri"/>
              <a:buAutoNum type="alphaLcParenR"/>
            </a:pPr>
            <a:r>
              <a:rPr b="0" i="1" lang="es-ES" sz="2000" u="none" cap="none" strike="noStrike">
                <a:solidFill>
                  <a:schemeClr val="dk1"/>
                </a:solidFill>
                <a:latin typeface="Calibri"/>
                <a:ea typeface="Calibri"/>
                <a:cs typeface="Calibri"/>
                <a:sym typeface="Calibri"/>
              </a:rPr>
              <a:t>Estructura Funcional</a:t>
            </a:r>
            <a:endParaRPr/>
          </a:p>
          <a:p>
            <a:pPr indent="-342900" lvl="2" marL="1257300" marR="0" rtl="0" algn="l">
              <a:spcBef>
                <a:spcPts val="0"/>
              </a:spcBef>
              <a:spcAft>
                <a:spcPts val="0"/>
              </a:spcAft>
              <a:buClr>
                <a:schemeClr val="dk1"/>
              </a:buClr>
              <a:buSzPts val="2000"/>
              <a:buFont typeface="Calibri"/>
              <a:buAutoNum type="alphaLcParenR"/>
            </a:pPr>
            <a:r>
              <a:rPr b="0" i="1" lang="es-ES" sz="2000" u="none" cap="none" strike="noStrike">
                <a:solidFill>
                  <a:schemeClr val="dk1"/>
                </a:solidFill>
                <a:latin typeface="Calibri"/>
                <a:ea typeface="Calibri"/>
                <a:cs typeface="Calibri"/>
                <a:sym typeface="Calibri"/>
              </a:rPr>
              <a:t>Estructura Divisional</a:t>
            </a:r>
            <a:endParaRPr/>
          </a:p>
          <a:p>
            <a:pPr indent="-342900" lvl="2" marL="1257300" marR="0" rtl="0" algn="l">
              <a:spcBef>
                <a:spcPts val="0"/>
              </a:spcBef>
              <a:spcAft>
                <a:spcPts val="0"/>
              </a:spcAft>
              <a:buClr>
                <a:schemeClr val="dk1"/>
              </a:buClr>
              <a:buSzPts val="2000"/>
              <a:buFont typeface="Calibri"/>
              <a:buAutoNum type="alphaLcParenR"/>
            </a:pPr>
            <a:r>
              <a:rPr b="0" i="1" lang="es-ES" sz="2000" u="none" cap="none" strike="noStrike">
                <a:solidFill>
                  <a:schemeClr val="dk1"/>
                </a:solidFill>
                <a:latin typeface="Calibri"/>
                <a:ea typeface="Calibri"/>
                <a:cs typeface="Calibri"/>
                <a:sym typeface="Calibri"/>
              </a:rPr>
              <a:t>Estructura Federal</a:t>
            </a:r>
            <a:endParaRPr/>
          </a:p>
          <a:p>
            <a:pPr indent="-342900" lvl="2" marL="1257300" marR="0" rtl="0" algn="l">
              <a:spcBef>
                <a:spcPts val="0"/>
              </a:spcBef>
              <a:spcAft>
                <a:spcPts val="0"/>
              </a:spcAft>
              <a:buClr>
                <a:schemeClr val="dk1"/>
              </a:buClr>
              <a:buSzPts val="2000"/>
              <a:buFont typeface="Calibri"/>
              <a:buAutoNum type="alphaLcParenR"/>
            </a:pPr>
            <a:r>
              <a:rPr b="0" i="1" lang="es-ES" sz="2000" u="none" cap="none" strike="noStrike">
                <a:solidFill>
                  <a:schemeClr val="dk1"/>
                </a:solidFill>
                <a:latin typeface="Calibri"/>
                <a:ea typeface="Calibri"/>
                <a:cs typeface="Calibri"/>
                <a:sym typeface="Calibri"/>
              </a:rPr>
              <a:t>Estructura Matricial</a:t>
            </a:r>
            <a:endParaRPr/>
          </a:p>
          <a:p>
            <a:pPr indent="0" lvl="1" marL="457200" marR="0" rtl="0" algn="l">
              <a:spcBef>
                <a:spcPts val="0"/>
              </a:spcBef>
              <a:spcAft>
                <a:spcPts val="0"/>
              </a:spcAft>
              <a:buNone/>
            </a:pPr>
            <a:r>
              <a:rPr b="0" i="0" lang="es-ES" sz="2000" u="none" cap="none" strike="noStrike">
                <a:solidFill>
                  <a:schemeClr val="dk1"/>
                </a:solidFill>
                <a:latin typeface="Calibri"/>
                <a:ea typeface="Calibri"/>
                <a:cs typeface="Calibri"/>
                <a:sym typeface="Calibri"/>
              </a:rPr>
              <a:t>3.2. Nuevas formas organizativas</a:t>
            </a:r>
            <a:endParaRPr/>
          </a:p>
          <a:p>
            <a:pPr indent="-342900" lvl="0" marL="342900" marR="0" rtl="0" algn="l">
              <a:spcBef>
                <a:spcPts val="900"/>
              </a:spcBef>
              <a:spcAft>
                <a:spcPts val="0"/>
              </a:spcAft>
              <a:buClr>
                <a:schemeClr val="dk1"/>
              </a:buClr>
              <a:buSzPts val="2000"/>
              <a:buFont typeface="Calibri"/>
              <a:buAutoNum type="arabicPeriod"/>
            </a:pPr>
            <a:r>
              <a:rPr b="0" i="0" lang="es-ES" sz="2000" u="none" cap="none" strike="noStrike">
                <a:solidFill>
                  <a:schemeClr val="dk1"/>
                </a:solidFill>
                <a:latin typeface="Arial"/>
                <a:ea typeface="Arial"/>
                <a:cs typeface="Arial"/>
                <a:sym typeface="Arial"/>
              </a:rPr>
              <a:t>Factores determinantes de la estructura organizativa</a:t>
            </a:r>
            <a:endParaRPr/>
          </a:p>
          <a:p>
            <a:pPr indent="0" lvl="0" marL="0" marR="0" rtl="0" algn="l">
              <a:spcBef>
                <a:spcPts val="900"/>
              </a:spcBef>
              <a:spcAft>
                <a:spcPts val="0"/>
              </a:spcAft>
              <a:buNone/>
            </a:pPr>
            <a:r>
              <a:rPr b="0" i="0" lang="es-ES" sz="2000" u="none" cap="none" strike="noStrike">
                <a:solidFill>
                  <a:schemeClr val="dk1"/>
                </a:solidFill>
                <a:latin typeface="Arial"/>
                <a:ea typeface="Arial"/>
                <a:cs typeface="Arial"/>
                <a:sym typeface="Arial"/>
              </a:rPr>
              <a:t>ANEXOS</a:t>
            </a:r>
            <a:endParaRPr/>
          </a:p>
          <a:p>
            <a:pPr indent="-342900" lvl="0" marL="342900" marR="0" rtl="0" algn="l">
              <a:spcBef>
                <a:spcPts val="900"/>
              </a:spcBef>
              <a:spcAft>
                <a:spcPts val="0"/>
              </a:spcAft>
              <a:buClr>
                <a:schemeClr val="dk1"/>
              </a:buClr>
              <a:buSzPts val="2000"/>
              <a:buFont typeface="Calibri"/>
              <a:buAutoNum type="arabicPeriod"/>
            </a:pPr>
            <a:r>
              <a:rPr b="0" i="0" lang="es-ES" sz="2000" u="none" cap="none" strike="noStrike">
                <a:solidFill>
                  <a:schemeClr val="dk1"/>
                </a:solidFill>
                <a:latin typeface="Arial"/>
                <a:ea typeface="Arial"/>
                <a:cs typeface="Arial"/>
                <a:sym typeface="Arial"/>
              </a:rPr>
              <a:t>Las nuevas organizaciones: retos actuales y futuros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pic>
        <p:nvPicPr>
          <p:cNvPr id="525" name="Google Shape;525;p55"/>
          <p:cNvPicPr preferRelativeResize="0"/>
          <p:nvPr/>
        </p:nvPicPr>
        <p:blipFill rotWithShape="1">
          <a:blip r:embed="rId3">
            <a:alphaModFix/>
          </a:blip>
          <a:srcRect b="2915" l="1602" r="3471" t="7027"/>
          <a:stretch/>
        </p:blipFill>
        <p:spPr>
          <a:xfrm>
            <a:off x="223024" y="792925"/>
            <a:ext cx="8637449" cy="5820575"/>
          </a:xfrm>
          <a:prstGeom prst="rect">
            <a:avLst/>
          </a:prstGeom>
          <a:noFill/>
          <a:ln>
            <a:noFill/>
          </a:ln>
        </p:spPr>
      </p:pic>
      <p:sp>
        <p:nvSpPr>
          <p:cNvPr id="526" name="Google Shape;526;p55"/>
          <p:cNvSpPr txBox="1"/>
          <p:nvPr/>
        </p:nvSpPr>
        <p:spPr>
          <a:xfrm>
            <a:off x="-42989" y="5055559"/>
            <a:ext cx="3153394" cy="95410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s-ES" sz="2800">
                <a:solidFill>
                  <a:srgbClr val="00B0F0"/>
                </a:solidFill>
                <a:latin typeface="Arial"/>
                <a:ea typeface="Arial"/>
                <a:cs typeface="Arial"/>
                <a:sym typeface="Arial"/>
              </a:rPr>
              <a:t>Unidades independientes</a:t>
            </a:r>
            <a:endParaRPr/>
          </a:p>
        </p:txBody>
      </p:sp>
      <p:sp>
        <p:nvSpPr>
          <p:cNvPr id="527" name="Google Shape;527;p55"/>
          <p:cNvSpPr/>
          <p:nvPr/>
        </p:nvSpPr>
        <p:spPr>
          <a:xfrm>
            <a:off x="6208849" y="922631"/>
            <a:ext cx="2741456"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s-ES" sz="2800">
                <a:solidFill>
                  <a:srgbClr val="00B0F0"/>
                </a:solidFill>
                <a:latin typeface="Arial"/>
                <a:ea typeface="Arial"/>
                <a:cs typeface="Arial"/>
                <a:sym typeface="Arial"/>
              </a:rPr>
              <a:t>Unidad Central</a:t>
            </a:r>
            <a:endParaRPr/>
          </a:p>
        </p:txBody>
      </p:sp>
      <p:sp>
        <p:nvSpPr>
          <p:cNvPr id="528" name="Google Shape;528;p55"/>
          <p:cNvSpPr/>
          <p:nvPr/>
        </p:nvSpPr>
        <p:spPr>
          <a:xfrm>
            <a:off x="1820645" y="182609"/>
            <a:ext cx="3143809"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800">
                <a:solidFill>
                  <a:schemeClr val="lt1"/>
                </a:solidFill>
                <a:latin typeface="Arial"/>
                <a:ea typeface="Arial"/>
                <a:cs typeface="Arial"/>
                <a:sym typeface="Arial"/>
              </a:rPr>
              <a:t>Estructura Federal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56"/>
          <p:cNvSpPr txBox="1"/>
          <p:nvPr/>
        </p:nvSpPr>
        <p:spPr>
          <a:xfrm>
            <a:off x="98115" y="1173079"/>
            <a:ext cx="8593039" cy="563189"/>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Clr>
                <a:srgbClr val="006666"/>
              </a:buClr>
              <a:buSzPts val="1700"/>
              <a:buFont typeface="Calibri"/>
              <a:buNone/>
            </a:pPr>
            <a:r>
              <a:rPr b="0" i="0" lang="es-ES" sz="1700" u="none" cap="none" strike="noStrike">
                <a:solidFill>
                  <a:srgbClr val="006666"/>
                </a:solidFill>
                <a:latin typeface="Calibri"/>
                <a:ea typeface="Calibri"/>
                <a:cs typeface="Calibri"/>
                <a:sym typeface="Calibri"/>
              </a:rPr>
              <a:t>Las unidades dependen de dos líneas de mando, con sus recursos, sus sistemas de evaluación y medida y suele funcionar para proyectos (responde a funciones y negocios) </a:t>
            </a:r>
            <a:endParaRPr/>
          </a:p>
        </p:txBody>
      </p:sp>
      <p:pic>
        <p:nvPicPr>
          <p:cNvPr id="534" name="Google Shape;534;p56"/>
          <p:cNvPicPr preferRelativeResize="0"/>
          <p:nvPr/>
        </p:nvPicPr>
        <p:blipFill rotWithShape="1">
          <a:blip r:embed="rId3">
            <a:alphaModFix/>
          </a:blip>
          <a:srcRect b="0" l="0" r="0" t="0"/>
          <a:stretch/>
        </p:blipFill>
        <p:spPr>
          <a:xfrm>
            <a:off x="580068" y="1646376"/>
            <a:ext cx="5966296" cy="3322950"/>
          </a:xfrm>
          <a:prstGeom prst="rect">
            <a:avLst/>
          </a:prstGeom>
          <a:noFill/>
          <a:ln>
            <a:noFill/>
          </a:ln>
        </p:spPr>
      </p:pic>
      <p:sp>
        <p:nvSpPr>
          <p:cNvPr id="535" name="Google Shape;535;p56"/>
          <p:cNvSpPr/>
          <p:nvPr/>
        </p:nvSpPr>
        <p:spPr>
          <a:xfrm>
            <a:off x="6760335" y="3240076"/>
            <a:ext cx="2262300" cy="1089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s-ES" sz="1600">
                <a:solidFill>
                  <a:srgbClr val="002060"/>
                </a:solidFill>
                <a:latin typeface="Arial"/>
                <a:ea typeface="Arial"/>
                <a:cs typeface="Arial"/>
                <a:sym typeface="Arial"/>
              </a:rPr>
              <a:t>Este diseño permite a la organización ser flexible, permitiéndole operar en un entorno complejo y dinámico. </a:t>
            </a:r>
            <a:endParaRPr sz="1600">
              <a:solidFill>
                <a:srgbClr val="002060"/>
              </a:solidFill>
              <a:latin typeface="Arial"/>
              <a:ea typeface="Arial"/>
              <a:cs typeface="Arial"/>
              <a:sym typeface="Arial"/>
            </a:endParaRPr>
          </a:p>
        </p:txBody>
      </p:sp>
      <p:sp>
        <p:nvSpPr>
          <p:cNvPr id="536" name="Google Shape;536;p56"/>
          <p:cNvSpPr txBox="1"/>
          <p:nvPr/>
        </p:nvSpPr>
        <p:spPr>
          <a:xfrm>
            <a:off x="130639" y="695024"/>
            <a:ext cx="9270900" cy="540000"/>
          </a:xfrm>
          <a:prstGeom prst="rect">
            <a:avLst/>
          </a:prstGeom>
          <a:no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833C0B"/>
              </a:buClr>
              <a:buSzPts val="2400"/>
              <a:buFont typeface="Arial"/>
              <a:buNone/>
            </a:pPr>
            <a:r>
              <a:rPr b="1" i="0" lang="es-ES" sz="2400" u="none" cap="none" strike="noStrike">
                <a:solidFill>
                  <a:srgbClr val="B5203F"/>
                </a:solidFill>
                <a:latin typeface="Arial"/>
                <a:ea typeface="Arial"/>
                <a:cs typeface="Arial"/>
                <a:sym typeface="Arial"/>
              </a:rPr>
              <a:t>3.1.4 Formas Clásicas: Estructura Matricial</a:t>
            </a:r>
            <a:endParaRPr>
              <a:solidFill>
                <a:srgbClr val="B5203F"/>
              </a:solidFill>
            </a:endParaRPr>
          </a:p>
        </p:txBody>
      </p:sp>
      <p:sp>
        <p:nvSpPr>
          <p:cNvPr id="537" name="Google Shape;537;p56"/>
          <p:cNvSpPr txBox="1"/>
          <p:nvPr/>
        </p:nvSpPr>
        <p:spPr>
          <a:xfrm>
            <a:off x="-73669" y="5495533"/>
            <a:ext cx="3962400" cy="544800"/>
          </a:xfrm>
          <a:prstGeom prst="rect">
            <a:avLst/>
          </a:prstGeom>
          <a:noFill/>
          <a:ln>
            <a:noFill/>
          </a:ln>
        </p:spPr>
        <p:txBody>
          <a:bodyPr anchorCtr="0" anchor="t" bIns="45675" lIns="45675" spcFirstLastPara="1" rIns="45675" wrap="square" tIns="45675">
            <a:noAutofit/>
          </a:bodyPr>
          <a:lstStyle/>
          <a:p>
            <a:pPr indent="-196533" lvl="0" marL="269875" marR="0" rtl="0" algn="just">
              <a:lnSpc>
                <a:spcPct val="80000"/>
              </a:lnSpc>
              <a:spcBef>
                <a:spcPts val="0"/>
              </a:spcBef>
              <a:spcAft>
                <a:spcPts val="0"/>
              </a:spcAft>
              <a:buClr>
                <a:srgbClr val="000000"/>
              </a:buClr>
              <a:buSzPts val="1300"/>
              <a:buFont typeface="Trebuchet MS"/>
              <a:buChar char="•"/>
            </a:pPr>
            <a:r>
              <a:rPr b="0" i="0" lang="es-ES" sz="1300" u="none" cap="none" strike="noStrike">
                <a:solidFill>
                  <a:srgbClr val="000000"/>
                </a:solidFill>
                <a:latin typeface="Arial"/>
                <a:ea typeface="Arial"/>
                <a:cs typeface="Arial"/>
                <a:sym typeface="Arial"/>
              </a:rPr>
              <a:t>Énfasis y dedicación a su producto o proyecto específico.</a:t>
            </a:r>
            <a:endParaRPr sz="1300"/>
          </a:p>
          <a:p>
            <a:pPr indent="-196533" lvl="0" marL="269875" marR="0" rtl="0" algn="just">
              <a:lnSpc>
                <a:spcPct val="80000"/>
              </a:lnSpc>
              <a:spcBef>
                <a:spcPts val="0"/>
              </a:spcBef>
              <a:spcAft>
                <a:spcPts val="0"/>
              </a:spcAft>
              <a:buClr>
                <a:srgbClr val="000000"/>
              </a:buClr>
              <a:buSzPts val="1300"/>
              <a:buFont typeface="Trebuchet MS"/>
              <a:buChar char="•"/>
            </a:pPr>
            <a:r>
              <a:rPr b="0" i="0" lang="es-ES" sz="1300" u="none" cap="none" strike="noStrike">
                <a:solidFill>
                  <a:srgbClr val="000000"/>
                </a:solidFill>
                <a:latin typeface="Arial"/>
                <a:ea typeface="Arial"/>
                <a:cs typeface="Arial"/>
                <a:sym typeface="Arial"/>
              </a:rPr>
              <a:t>Reduce la necesidad de búsqueda de información.</a:t>
            </a:r>
            <a:endParaRPr sz="1300"/>
          </a:p>
          <a:p>
            <a:pPr indent="-196533" lvl="0" marL="269875" marR="0" rtl="0" algn="just">
              <a:lnSpc>
                <a:spcPct val="80000"/>
              </a:lnSpc>
              <a:spcBef>
                <a:spcPts val="0"/>
              </a:spcBef>
              <a:spcAft>
                <a:spcPts val="0"/>
              </a:spcAft>
              <a:buClr>
                <a:srgbClr val="000000"/>
              </a:buClr>
              <a:buSzPts val="1300"/>
              <a:buFont typeface="Trebuchet MS"/>
              <a:buChar char="•"/>
            </a:pPr>
            <a:r>
              <a:rPr b="0" i="0" lang="es-ES" sz="1300" u="none" cap="none" strike="noStrike">
                <a:solidFill>
                  <a:srgbClr val="000000"/>
                </a:solidFill>
                <a:latin typeface="Arial"/>
                <a:ea typeface="Arial"/>
                <a:cs typeface="Arial"/>
                <a:sym typeface="Arial"/>
              </a:rPr>
              <a:t>Sinergias y acceso a las competencias internas.</a:t>
            </a:r>
            <a:endParaRPr sz="1300"/>
          </a:p>
        </p:txBody>
      </p:sp>
      <p:sp>
        <p:nvSpPr>
          <p:cNvPr id="538" name="Google Shape;538;p56"/>
          <p:cNvSpPr txBox="1"/>
          <p:nvPr/>
        </p:nvSpPr>
        <p:spPr>
          <a:xfrm>
            <a:off x="3986550" y="5290500"/>
            <a:ext cx="5157600" cy="987900"/>
          </a:xfrm>
          <a:prstGeom prst="rect">
            <a:avLst/>
          </a:prstGeom>
          <a:noFill/>
          <a:ln>
            <a:noFill/>
          </a:ln>
        </p:spPr>
        <p:txBody>
          <a:bodyPr anchorCtr="0" anchor="t" bIns="45675" lIns="45675" spcFirstLastPara="1" rIns="45675" wrap="square" tIns="45675">
            <a:noAutofit/>
          </a:bodyPr>
          <a:lstStyle/>
          <a:p>
            <a:pPr indent="0" lvl="0" marL="0" marR="0" rtl="0" algn="l">
              <a:lnSpc>
                <a:spcPct val="80000"/>
              </a:lnSpc>
              <a:spcBef>
                <a:spcPts val="0"/>
              </a:spcBef>
              <a:spcAft>
                <a:spcPts val="0"/>
              </a:spcAft>
              <a:buClr>
                <a:schemeClr val="dk1"/>
              </a:buClr>
              <a:buSzPts val="1200"/>
              <a:buFont typeface="Calibri"/>
              <a:buNone/>
            </a:pPr>
            <a:r>
              <a:t/>
            </a:r>
            <a:endParaRPr b="1" i="0" sz="1300" u="none" cap="none" strike="noStrike">
              <a:solidFill>
                <a:srgbClr val="000000"/>
              </a:solidFill>
              <a:latin typeface="Arial"/>
              <a:ea typeface="Arial"/>
              <a:cs typeface="Arial"/>
              <a:sym typeface="Arial"/>
            </a:endParaRPr>
          </a:p>
          <a:p>
            <a:pPr indent="-102870" lvl="0" marL="88900" marR="0" rtl="0" algn="just">
              <a:lnSpc>
                <a:spcPct val="80000"/>
              </a:lnSpc>
              <a:spcBef>
                <a:spcPts val="0"/>
              </a:spcBef>
              <a:spcAft>
                <a:spcPts val="0"/>
              </a:spcAft>
              <a:buClr>
                <a:srgbClr val="000000"/>
              </a:buClr>
              <a:buSzPts val="1300"/>
              <a:buFont typeface="Trebuchet MS"/>
              <a:buChar char="•"/>
            </a:pPr>
            <a:r>
              <a:rPr lang="es-ES" sz="1300">
                <a:solidFill>
                  <a:srgbClr val="000000"/>
                </a:solidFill>
                <a:latin typeface="Arial"/>
                <a:ea typeface="Arial"/>
                <a:cs typeface="Arial"/>
                <a:sym typeface="Arial"/>
              </a:rPr>
              <a:t>Provoca conflictos en la distribución de recursos. </a:t>
            </a:r>
            <a:endParaRPr sz="1300"/>
          </a:p>
          <a:p>
            <a:pPr indent="-102870" lvl="0" marL="88900" marR="0" rtl="0" algn="just">
              <a:lnSpc>
                <a:spcPct val="80000"/>
              </a:lnSpc>
              <a:spcBef>
                <a:spcPts val="0"/>
              </a:spcBef>
              <a:spcAft>
                <a:spcPts val="0"/>
              </a:spcAft>
              <a:buClr>
                <a:srgbClr val="000000"/>
              </a:buClr>
              <a:buSzPts val="1300"/>
              <a:buFont typeface="Trebuchet MS"/>
              <a:buChar char="•"/>
            </a:pPr>
            <a:r>
              <a:rPr lang="es-ES" sz="1300">
                <a:solidFill>
                  <a:srgbClr val="000000"/>
                </a:solidFill>
                <a:latin typeface="Arial"/>
                <a:ea typeface="Arial"/>
                <a:cs typeface="Arial"/>
                <a:sym typeface="Arial"/>
              </a:rPr>
              <a:t>Duplicación de recursos y peligro de infrautilización (aumento de costes) </a:t>
            </a:r>
            <a:endParaRPr sz="1300"/>
          </a:p>
          <a:p>
            <a:pPr indent="-102870" lvl="0" marL="88900" marR="0" rtl="0" algn="just">
              <a:lnSpc>
                <a:spcPct val="80000"/>
              </a:lnSpc>
              <a:spcBef>
                <a:spcPts val="0"/>
              </a:spcBef>
              <a:spcAft>
                <a:spcPts val="0"/>
              </a:spcAft>
              <a:buClr>
                <a:srgbClr val="000000"/>
              </a:buClr>
              <a:buSzPts val="1300"/>
              <a:buFont typeface="Trebuchet MS"/>
              <a:buChar char="•"/>
            </a:pPr>
            <a:r>
              <a:rPr lang="es-ES" sz="1300">
                <a:solidFill>
                  <a:srgbClr val="000000"/>
                </a:solidFill>
                <a:latin typeface="Arial"/>
                <a:ea typeface="Arial"/>
                <a:cs typeface="Arial"/>
                <a:sym typeface="Arial"/>
              </a:rPr>
              <a:t>Difícil comunicación por las barreras entre divisiones.</a:t>
            </a:r>
            <a:endParaRPr sz="1300"/>
          </a:p>
          <a:p>
            <a:pPr indent="-102870" lvl="0" marL="88900" marR="0" rtl="0" algn="just">
              <a:lnSpc>
                <a:spcPct val="80000"/>
              </a:lnSpc>
              <a:spcBef>
                <a:spcPts val="0"/>
              </a:spcBef>
              <a:spcAft>
                <a:spcPts val="0"/>
              </a:spcAft>
              <a:buClr>
                <a:srgbClr val="000000"/>
              </a:buClr>
              <a:buSzPts val="1300"/>
              <a:buFont typeface="Trebuchet MS"/>
              <a:buChar char="•"/>
            </a:pPr>
            <a:r>
              <a:rPr lang="es-ES" sz="1300">
                <a:solidFill>
                  <a:srgbClr val="000000"/>
                </a:solidFill>
                <a:latin typeface="Arial"/>
                <a:ea typeface="Arial"/>
                <a:cs typeface="Arial"/>
                <a:sym typeface="Arial"/>
              </a:rPr>
              <a:t>Aumenta el staff: necesidad de staff central especializado, que coordine.</a:t>
            </a:r>
            <a:endParaRPr sz="1300"/>
          </a:p>
          <a:p>
            <a:pPr indent="0" lvl="0" marL="0" marR="0" rtl="0" algn="just">
              <a:lnSpc>
                <a:spcPct val="80000"/>
              </a:lnSpc>
              <a:spcBef>
                <a:spcPts val="0"/>
              </a:spcBef>
              <a:spcAft>
                <a:spcPts val="0"/>
              </a:spcAft>
              <a:buNone/>
            </a:pPr>
            <a:r>
              <a:t/>
            </a:r>
            <a:endParaRPr b="0" i="0" sz="1300" u="none" cap="none" strike="noStrike">
              <a:solidFill>
                <a:srgbClr val="000000"/>
              </a:solidFill>
              <a:latin typeface="Arial"/>
              <a:ea typeface="Arial"/>
              <a:cs typeface="Arial"/>
              <a:sym typeface="Arial"/>
            </a:endParaRPr>
          </a:p>
        </p:txBody>
      </p:sp>
      <p:grpSp>
        <p:nvGrpSpPr>
          <p:cNvPr id="539" name="Google Shape;539;p56"/>
          <p:cNvGrpSpPr/>
          <p:nvPr/>
        </p:nvGrpSpPr>
        <p:grpSpPr>
          <a:xfrm>
            <a:off x="309166" y="5036126"/>
            <a:ext cx="1633687" cy="435561"/>
            <a:chOff x="0" y="163788"/>
            <a:chExt cx="966450" cy="435561"/>
          </a:xfrm>
        </p:grpSpPr>
        <p:sp>
          <p:nvSpPr>
            <p:cNvPr id="540" name="Google Shape;540;p56"/>
            <p:cNvSpPr/>
            <p:nvPr/>
          </p:nvSpPr>
          <p:spPr>
            <a:xfrm>
              <a:off x="0" y="163788"/>
              <a:ext cx="966449" cy="435561"/>
            </a:xfrm>
            <a:prstGeom prst="roundRect">
              <a:avLst>
                <a:gd fmla="val 31853" name="adj"/>
              </a:avLst>
            </a:prstGeom>
            <a:solidFill>
              <a:srgbClr val="B520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541" name="Google Shape;541;p56"/>
            <p:cNvSpPr txBox="1"/>
            <p:nvPr/>
          </p:nvSpPr>
          <p:spPr>
            <a:xfrm>
              <a:off x="0" y="242156"/>
              <a:ext cx="966450" cy="32773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Puntos Fuertes</a:t>
              </a:r>
              <a:endParaRPr/>
            </a:p>
          </p:txBody>
        </p:sp>
      </p:grpSp>
      <p:grpSp>
        <p:nvGrpSpPr>
          <p:cNvPr id="542" name="Google Shape;542;p56"/>
          <p:cNvGrpSpPr/>
          <p:nvPr/>
        </p:nvGrpSpPr>
        <p:grpSpPr>
          <a:xfrm>
            <a:off x="4326705" y="5039315"/>
            <a:ext cx="1633640" cy="435598"/>
            <a:chOff x="0" y="199898"/>
            <a:chExt cx="1633640" cy="435598"/>
          </a:xfrm>
        </p:grpSpPr>
        <p:sp>
          <p:nvSpPr>
            <p:cNvPr id="543" name="Google Shape;543;p56"/>
            <p:cNvSpPr/>
            <p:nvPr/>
          </p:nvSpPr>
          <p:spPr>
            <a:xfrm>
              <a:off x="0" y="199898"/>
              <a:ext cx="1633640" cy="435598"/>
            </a:xfrm>
            <a:prstGeom prst="roundRect">
              <a:avLst>
                <a:gd fmla="val 31853" name="adj"/>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544" name="Google Shape;544;p56"/>
            <p:cNvSpPr txBox="1"/>
            <p:nvPr/>
          </p:nvSpPr>
          <p:spPr>
            <a:xfrm>
              <a:off x="0" y="248992"/>
              <a:ext cx="1538299" cy="32773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Puntos Débiles</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57"/>
          <p:cNvSpPr txBox="1"/>
          <p:nvPr>
            <p:ph type="title"/>
          </p:nvPr>
        </p:nvSpPr>
        <p:spPr>
          <a:xfrm>
            <a:off x="187325" y="1015205"/>
            <a:ext cx="8769300" cy="6906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F19D64"/>
              </a:buClr>
              <a:buSzPts val="2300"/>
              <a:buFont typeface="Calibri"/>
              <a:buNone/>
            </a:pPr>
            <a:r>
              <a:rPr b="1" i="0" lang="es-ES" sz="2300" u="none" cap="none" strike="noStrike">
                <a:solidFill>
                  <a:srgbClr val="B5203F"/>
                </a:solidFill>
                <a:latin typeface="Calibri"/>
                <a:ea typeface="Calibri"/>
                <a:cs typeface="Calibri"/>
                <a:sym typeface="Calibri"/>
              </a:rPr>
              <a:t>3.1.</a:t>
            </a:r>
            <a:r>
              <a:rPr b="1" lang="es-ES" sz="2300">
                <a:solidFill>
                  <a:srgbClr val="B5203F"/>
                </a:solidFill>
                <a:latin typeface="Calibri"/>
                <a:ea typeface="Calibri"/>
                <a:cs typeface="Calibri"/>
                <a:sym typeface="Calibri"/>
              </a:rPr>
              <a:t>4</a:t>
            </a:r>
            <a:r>
              <a:rPr b="1" i="0" lang="es-ES" sz="2300" u="none" cap="none" strike="noStrike">
                <a:solidFill>
                  <a:srgbClr val="B5203F"/>
                </a:solidFill>
                <a:latin typeface="Calibri"/>
                <a:ea typeface="Calibri"/>
                <a:cs typeface="Calibri"/>
                <a:sym typeface="Calibri"/>
              </a:rPr>
              <a:t>- Formas Organizativas: Estructura Matricial</a:t>
            </a:r>
            <a:endParaRPr>
              <a:solidFill>
                <a:srgbClr val="B5203F"/>
              </a:solidFill>
            </a:endParaRPr>
          </a:p>
        </p:txBody>
      </p:sp>
      <p:sp>
        <p:nvSpPr>
          <p:cNvPr id="550" name="Google Shape;550;p57"/>
          <p:cNvSpPr txBox="1"/>
          <p:nvPr/>
        </p:nvSpPr>
        <p:spPr>
          <a:xfrm>
            <a:off x="98115" y="1643930"/>
            <a:ext cx="9144000" cy="3201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500"/>
              <a:buFont typeface="Calibri"/>
              <a:buNone/>
            </a:pPr>
            <a:r>
              <a:rPr b="0" i="0" lang="es-ES" sz="1500" u="none" cap="none" strike="noStrike">
                <a:solidFill>
                  <a:srgbClr val="000000"/>
                </a:solidFill>
                <a:latin typeface="Calibri"/>
                <a:ea typeface="Calibri"/>
                <a:cs typeface="Calibri"/>
                <a:sym typeface="Calibri"/>
              </a:rPr>
              <a:t>Otro ejemplo</a:t>
            </a:r>
            <a:endParaRPr/>
          </a:p>
        </p:txBody>
      </p:sp>
      <p:grpSp>
        <p:nvGrpSpPr>
          <p:cNvPr id="551" name="Google Shape;551;p57"/>
          <p:cNvGrpSpPr/>
          <p:nvPr/>
        </p:nvGrpSpPr>
        <p:grpSpPr>
          <a:xfrm>
            <a:off x="326348" y="2043613"/>
            <a:ext cx="8359731" cy="4061351"/>
            <a:chOff x="-1" y="-1"/>
            <a:chExt cx="7561262" cy="3780463"/>
          </a:xfrm>
        </p:grpSpPr>
        <p:grpSp>
          <p:nvGrpSpPr>
            <p:cNvPr id="552" name="Google Shape;552;p57"/>
            <p:cNvGrpSpPr/>
            <p:nvPr/>
          </p:nvGrpSpPr>
          <p:grpSpPr>
            <a:xfrm>
              <a:off x="-1" y="-1"/>
              <a:ext cx="1260300" cy="630000"/>
              <a:chOff x="-1" y="-1"/>
              <a:chExt cx="1260300" cy="630000"/>
            </a:xfrm>
          </p:grpSpPr>
          <p:sp>
            <p:nvSpPr>
              <p:cNvPr id="553" name="Google Shape;553;p57"/>
              <p:cNvSpPr/>
              <p:nvPr/>
            </p:nvSpPr>
            <p:spPr>
              <a:xfrm>
                <a:off x="-1" y="-1"/>
                <a:ext cx="1260300" cy="630000"/>
              </a:xfrm>
              <a:prstGeom prst="roundRect">
                <a:avLst>
                  <a:gd fmla="val 10000" name="adj"/>
                </a:avLst>
              </a:prstGeom>
              <a:solidFill>
                <a:schemeClr val="accent3"/>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4" name="Google Shape;554;p57"/>
              <p:cNvSpPr txBox="1"/>
              <p:nvPr/>
            </p:nvSpPr>
            <p:spPr>
              <a:xfrm>
                <a:off x="18454" y="117562"/>
                <a:ext cx="1223400" cy="3951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FFFFFF"/>
                  </a:buClr>
                  <a:buSzPts val="1300"/>
                  <a:buFont typeface="Calibri"/>
                  <a:buNone/>
                </a:pPr>
                <a:r>
                  <a:rPr b="0" i="0" lang="es-ES" sz="1300" u="none" cap="none" strike="noStrike">
                    <a:solidFill>
                      <a:srgbClr val="FFFFFF"/>
                    </a:solidFill>
                    <a:latin typeface="Calibri"/>
                    <a:ea typeface="Calibri"/>
                    <a:cs typeface="Calibri"/>
                    <a:sym typeface="Calibri"/>
                  </a:rPr>
                  <a:t>DIRECTOR GENERAL</a:t>
                </a:r>
                <a:endParaRPr/>
              </a:p>
            </p:txBody>
          </p:sp>
        </p:grpSp>
        <p:sp>
          <p:nvSpPr>
            <p:cNvPr id="555" name="Google Shape;555;p57"/>
            <p:cNvSpPr/>
            <p:nvPr/>
          </p:nvSpPr>
          <p:spPr>
            <a:xfrm>
              <a:off x="126018" y="630091"/>
              <a:ext cx="126036" cy="472554"/>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56" name="Google Shape;556;p57"/>
            <p:cNvGrpSpPr/>
            <p:nvPr/>
          </p:nvGrpSpPr>
          <p:grpSpPr>
            <a:xfrm>
              <a:off x="252035" y="787615"/>
              <a:ext cx="1008300" cy="630000"/>
              <a:chOff x="-1" y="0"/>
              <a:chExt cx="1008300" cy="630000"/>
            </a:xfrm>
          </p:grpSpPr>
          <p:sp>
            <p:nvSpPr>
              <p:cNvPr id="557" name="Google Shape;557;p57"/>
              <p:cNvSpPr/>
              <p:nvPr/>
            </p:nvSpPr>
            <p:spPr>
              <a:xfrm>
                <a:off x="-1" y="0"/>
                <a:ext cx="1008300" cy="630000"/>
              </a:xfrm>
              <a:prstGeom prst="roundRect">
                <a:avLst>
                  <a:gd fmla="val 10000" name="adj"/>
                </a:avLst>
              </a:prstGeom>
              <a:solidFill>
                <a:srgbClr val="FFFFFF">
                  <a:alpha val="89800"/>
                </a:srgbClr>
              </a:solidFill>
              <a:ln cap="flat" cmpd="sng" w="12700">
                <a:solidFill>
                  <a:schemeClr val="accent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58" name="Google Shape;558;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Director Proyecto A</a:t>
                </a:r>
                <a:endParaRPr/>
              </a:p>
            </p:txBody>
          </p:sp>
        </p:grpSp>
        <p:sp>
          <p:nvSpPr>
            <p:cNvPr id="559" name="Google Shape;559;p57"/>
            <p:cNvSpPr/>
            <p:nvPr/>
          </p:nvSpPr>
          <p:spPr>
            <a:xfrm>
              <a:off x="126018" y="630091"/>
              <a:ext cx="126036" cy="126019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60" name="Google Shape;560;p57"/>
            <p:cNvGrpSpPr/>
            <p:nvPr/>
          </p:nvGrpSpPr>
          <p:grpSpPr>
            <a:xfrm>
              <a:off x="252035" y="1575230"/>
              <a:ext cx="1008300" cy="630000"/>
              <a:chOff x="-1" y="0"/>
              <a:chExt cx="1008300" cy="630000"/>
            </a:xfrm>
          </p:grpSpPr>
          <p:sp>
            <p:nvSpPr>
              <p:cNvPr id="561" name="Google Shape;561;p57"/>
              <p:cNvSpPr/>
              <p:nvPr/>
            </p:nvSpPr>
            <p:spPr>
              <a:xfrm>
                <a:off x="-1" y="0"/>
                <a:ext cx="1008300" cy="630000"/>
              </a:xfrm>
              <a:prstGeom prst="roundRect">
                <a:avLst>
                  <a:gd fmla="val 10000" name="adj"/>
                </a:avLst>
              </a:prstGeom>
              <a:solidFill>
                <a:srgbClr val="FFFFFF">
                  <a:alpha val="89800"/>
                </a:srgbClr>
              </a:solidFill>
              <a:ln cap="flat" cmpd="sng" w="12700">
                <a:solidFill>
                  <a:srgbClr val="A89E9E"/>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2" name="Google Shape;562;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Director Proyecto B</a:t>
                </a:r>
                <a:endParaRPr/>
              </a:p>
            </p:txBody>
          </p:sp>
        </p:grpSp>
        <p:sp>
          <p:nvSpPr>
            <p:cNvPr id="563" name="Google Shape;563;p57"/>
            <p:cNvSpPr/>
            <p:nvPr/>
          </p:nvSpPr>
          <p:spPr>
            <a:xfrm>
              <a:off x="126018" y="630091"/>
              <a:ext cx="126036" cy="204778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64" name="Google Shape;564;p57"/>
            <p:cNvGrpSpPr/>
            <p:nvPr/>
          </p:nvGrpSpPr>
          <p:grpSpPr>
            <a:xfrm>
              <a:off x="252035" y="2362846"/>
              <a:ext cx="1008300" cy="630000"/>
              <a:chOff x="-1" y="-1"/>
              <a:chExt cx="1008300" cy="630000"/>
            </a:xfrm>
          </p:grpSpPr>
          <p:sp>
            <p:nvSpPr>
              <p:cNvPr id="565" name="Google Shape;565;p57"/>
              <p:cNvSpPr/>
              <p:nvPr/>
            </p:nvSpPr>
            <p:spPr>
              <a:xfrm>
                <a:off x="-1" y="-1"/>
                <a:ext cx="1008300" cy="630000"/>
              </a:xfrm>
              <a:prstGeom prst="roundRect">
                <a:avLst>
                  <a:gd fmla="val 10000" name="adj"/>
                </a:avLst>
              </a:prstGeom>
              <a:solidFill>
                <a:srgbClr val="FFFFFF">
                  <a:alpha val="89800"/>
                </a:srgbClr>
              </a:solidFill>
              <a:ln cap="flat" cmpd="sng" w="12700">
                <a:solidFill>
                  <a:srgbClr val="AB9797"/>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6" name="Google Shape;566;p57"/>
              <p:cNvSpPr txBox="1"/>
              <p:nvPr/>
            </p:nvSpPr>
            <p:spPr>
              <a:xfrm>
                <a:off x="18455" y="182967"/>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Director Proyecto C</a:t>
                </a:r>
                <a:endParaRPr/>
              </a:p>
            </p:txBody>
          </p:sp>
        </p:grpSp>
        <p:sp>
          <p:nvSpPr>
            <p:cNvPr id="567" name="Google Shape;567;p57"/>
            <p:cNvSpPr/>
            <p:nvPr/>
          </p:nvSpPr>
          <p:spPr>
            <a:xfrm>
              <a:off x="126018" y="630091"/>
              <a:ext cx="126036" cy="2835432"/>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68" name="Google Shape;568;p57"/>
            <p:cNvGrpSpPr/>
            <p:nvPr/>
          </p:nvGrpSpPr>
          <p:grpSpPr>
            <a:xfrm>
              <a:off x="252035" y="3150462"/>
              <a:ext cx="1008300" cy="630000"/>
              <a:chOff x="-1" y="0"/>
              <a:chExt cx="1008300" cy="630000"/>
            </a:xfrm>
          </p:grpSpPr>
          <p:sp>
            <p:nvSpPr>
              <p:cNvPr id="569" name="Google Shape;569;p57"/>
              <p:cNvSpPr/>
              <p:nvPr/>
            </p:nvSpPr>
            <p:spPr>
              <a:xfrm>
                <a:off x="-1" y="0"/>
                <a:ext cx="1008300" cy="630000"/>
              </a:xfrm>
              <a:prstGeom prst="roundRect">
                <a:avLst>
                  <a:gd fmla="val 10000" name="adj"/>
                </a:avLst>
              </a:prstGeom>
              <a:solidFill>
                <a:srgbClr val="FFFFFF">
                  <a:alpha val="89800"/>
                </a:srgbClr>
              </a:solidFill>
              <a:ln cap="flat" cmpd="sng" w="12700">
                <a:solidFill>
                  <a:srgbClr val="AE909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0" name="Google Shape;570;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Director Proyecto D</a:t>
                </a:r>
                <a:endParaRPr/>
              </a:p>
            </p:txBody>
          </p:sp>
        </p:grpSp>
        <p:grpSp>
          <p:nvGrpSpPr>
            <p:cNvPr id="571" name="Google Shape;571;p57"/>
            <p:cNvGrpSpPr/>
            <p:nvPr/>
          </p:nvGrpSpPr>
          <p:grpSpPr>
            <a:xfrm>
              <a:off x="1575230" y="-1"/>
              <a:ext cx="1260300" cy="630000"/>
              <a:chOff x="-1" y="-1"/>
              <a:chExt cx="1260300" cy="630000"/>
            </a:xfrm>
          </p:grpSpPr>
          <p:sp>
            <p:nvSpPr>
              <p:cNvPr id="572" name="Google Shape;572;p57"/>
              <p:cNvSpPr/>
              <p:nvPr/>
            </p:nvSpPr>
            <p:spPr>
              <a:xfrm>
                <a:off x="-1" y="-1"/>
                <a:ext cx="1260300" cy="630000"/>
              </a:xfrm>
              <a:prstGeom prst="roundRect">
                <a:avLst>
                  <a:gd fmla="val 10000" name="adj"/>
                </a:avLst>
              </a:prstGeom>
              <a:solidFill>
                <a:srgbClr val="B48383"/>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300"/>
                  <a:buFont typeface="Calibri"/>
                  <a:buNone/>
                </a:pPr>
                <a:r>
                  <a:t/>
                </a:r>
                <a:endParaRPr b="0" i="0" sz="1300" u="none" cap="none" strike="noStrike">
                  <a:solidFill>
                    <a:srgbClr val="FFFFFF"/>
                  </a:solidFill>
                  <a:latin typeface="Calibri"/>
                  <a:ea typeface="Calibri"/>
                  <a:cs typeface="Calibri"/>
                  <a:sym typeface="Calibri"/>
                </a:endParaRPr>
              </a:p>
            </p:txBody>
          </p:sp>
          <p:sp>
            <p:nvSpPr>
              <p:cNvPr id="573" name="Google Shape;573;p57"/>
              <p:cNvSpPr txBox="1"/>
              <p:nvPr/>
            </p:nvSpPr>
            <p:spPr>
              <a:xfrm>
                <a:off x="18455" y="117562"/>
                <a:ext cx="1223400" cy="3951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FFFFFF"/>
                  </a:buClr>
                  <a:buSzPts val="1300"/>
                  <a:buFont typeface="Calibri"/>
                  <a:buNone/>
                </a:pPr>
                <a:r>
                  <a:rPr b="0" i="0" lang="es-ES" sz="1300" u="none" cap="none" strike="noStrike">
                    <a:solidFill>
                      <a:srgbClr val="FFFFFF"/>
                    </a:solidFill>
                    <a:latin typeface="Calibri"/>
                    <a:ea typeface="Calibri"/>
                    <a:cs typeface="Calibri"/>
                    <a:sym typeface="Calibri"/>
                  </a:rPr>
                  <a:t>Director de Ingenier</a:t>
                </a:r>
                <a:r>
                  <a:rPr lang="es-ES" sz="1300">
                    <a:solidFill>
                      <a:srgbClr val="FFFFFF"/>
                    </a:solidFill>
                    <a:latin typeface="Calibri"/>
                    <a:ea typeface="Calibri"/>
                    <a:cs typeface="Calibri"/>
                    <a:sym typeface="Calibri"/>
                  </a:rPr>
                  <a:t>í</a:t>
                </a:r>
                <a:r>
                  <a:rPr b="0" i="0" lang="es-ES" sz="1300" u="none" cap="none" strike="noStrike">
                    <a:solidFill>
                      <a:srgbClr val="FFFFFF"/>
                    </a:solidFill>
                    <a:latin typeface="Calibri"/>
                    <a:ea typeface="Calibri"/>
                    <a:cs typeface="Calibri"/>
                    <a:sym typeface="Calibri"/>
                  </a:rPr>
                  <a:t>a</a:t>
                </a:r>
                <a:endParaRPr/>
              </a:p>
            </p:txBody>
          </p:sp>
        </p:grpSp>
        <p:sp>
          <p:nvSpPr>
            <p:cNvPr id="574" name="Google Shape;574;p57"/>
            <p:cNvSpPr/>
            <p:nvPr/>
          </p:nvSpPr>
          <p:spPr>
            <a:xfrm>
              <a:off x="1701250" y="630091"/>
              <a:ext cx="126036" cy="472554"/>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75" name="Google Shape;575;p57"/>
            <p:cNvGrpSpPr/>
            <p:nvPr/>
          </p:nvGrpSpPr>
          <p:grpSpPr>
            <a:xfrm>
              <a:off x="1827267" y="787615"/>
              <a:ext cx="1008300" cy="630000"/>
              <a:chOff x="-1" y="0"/>
              <a:chExt cx="1008300" cy="630000"/>
            </a:xfrm>
          </p:grpSpPr>
          <p:sp>
            <p:nvSpPr>
              <p:cNvPr id="576" name="Google Shape;576;p57"/>
              <p:cNvSpPr/>
              <p:nvPr/>
            </p:nvSpPr>
            <p:spPr>
              <a:xfrm>
                <a:off x="-1" y="0"/>
                <a:ext cx="1008300" cy="630000"/>
              </a:xfrm>
              <a:prstGeom prst="roundRect">
                <a:avLst>
                  <a:gd fmla="val 10000" name="adj"/>
                </a:avLst>
              </a:prstGeom>
              <a:solidFill>
                <a:srgbClr val="FFFFFF">
                  <a:alpha val="89800"/>
                </a:srgbClr>
              </a:solidFill>
              <a:ln cap="flat" cmpd="sng" w="12700">
                <a:solidFill>
                  <a:srgbClr val="B28888"/>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7" name="Google Shape;577;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diseño</a:t>
                </a:r>
                <a:endParaRPr/>
              </a:p>
            </p:txBody>
          </p:sp>
        </p:grpSp>
        <p:sp>
          <p:nvSpPr>
            <p:cNvPr id="578" name="Google Shape;578;p57"/>
            <p:cNvSpPr/>
            <p:nvPr/>
          </p:nvSpPr>
          <p:spPr>
            <a:xfrm>
              <a:off x="1701250" y="630091"/>
              <a:ext cx="126036" cy="126019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79" name="Google Shape;579;p57"/>
            <p:cNvGrpSpPr/>
            <p:nvPr/>
          </p:nvGrpSpPr>
          <p:grpSpPr>
            <a:xfrm>
              <a:off x="1827267" y="1575230"/>
              <a:ext cx="1008300" cy="630000"/>
              <a:chOff x="-1" y="0"/>
              <a:chExt cx="1008300" cy="630000"/>
            </a:xfrm>
          </p:grpSpPr>
          <p:sp>
            <p:nvSpPr>
              <p:cNvPr id="580" name="Google Shape;580;p57"/>
              <p:cNvSpPr/>
              <p:nvPr/>
            </p:nvSpPr>
            <p:spPr>
              <a:xfrm>
                <a:off x="-1" y="0"/>
                <a:ext cx="1008300" cy="630000"/>
              </a:xfrm>
              <a:prstGeom prst="roundRect">
                <a:avLst>
                  <a:gd fmla="val 10000" name="adj"/>
                </a:avLst>
              </a:prstGeom>
              <a:solidFill>
                <a:srgbClr val="FFFFFF">
                  <a:alpha val="89800"/>
                </a:srgbClr>
              </a:solidFill>
              <a:ln cap="flat" cmpd="sng" w="12700">
                <a:solidFill>
                  <a:srgbClr val="B5818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1" name="Google Shape;581;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diseño</a:t>
                </a:r>
                <a:endParaRPr/>
              </a:p>
            </p:txBody>
          </p:sp>
        </p:grpSp>
        <p:sp>
          <p:nvSpPr>
            <p:cNvPr id="582" name="Google Shape;582;p57"/>
            <p:cNvSpPr/>
            <p:nvPr/>
          </p:nvSpPr>
          <p:spPr>
            <a:xfrm>
              <a:off x="1701250" y="630091"/>
              <a:ext cx="126036" cy="204778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83" name="Google Shape;583;p57"/>
            <p:cNvGrpSpPr/>
            <p:nvPr/>
          </p:nvGrpSpPr>
          <p:grpSpPr>
            <a:xfrm>
              <a:off x="1827267" y="2362846"/>
              <a:ext cx="1008300" cy="630000"/>
              <a:chOff x="-1" y="-1"/>
              <a:chExt cx="1008300" cy="630000"/>
            </a:xfrm>
          </p:grpSpPr>
          <p:sp>
            <p:nvSpPr>
              <p:cNvPr id="584" name="Google Shape;584;p57"/>
              <p:cNvSpPr/>
              <p:nvPr/>
            </p:nvSpPr>
            <p:spPr>
              <a:xfrm>
                <a:off x="-1" y="-1"/>
                <a:ext cx="1008300" cy="630000"/>
              </a:xfrm>
              <a:prstGeom prst="roundRect">
                <a:avLst>
                  <a:gd fmla="val 10000" name="adj"/>
                </a:avLst>
              </a:prstGeom>
              <a:solidFill>
                <a:srgbClr val="FFFFFF">
                  <a:alpha val="89800"/>
                </a:srgbClr>
              </a:solidFill>
              <a:ln cap="flat" cmpd="sng" w="12700">
                <a:solidFill>
                  <a:srgbClr val="B97979"/>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5" name="Google Shape;585;p57"/>
              <p:cNvSpPr txBox="1"/>
              <p:nvPr/>
            </p:nvSpPr>
            <p:spPr>
              <a:xfrm>
                <a:off x="18455" y="182967"/>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diseño</a:t>
                </a:r>
                <a:endParaRPr/>
              </a:p>
            </p:txBody>
          </p:sp>
        </p:grpSp>
        <p:sp>
          <p:nvSpPr>
            <p:cNvPr id="586" name="Google Shape;586;p57"/>
            <p:cNvSpPr/>
            <p:nvPr/>
          </p:nvSpPr>
          <p:spPr>
            <a:xfrm>
              <a:off x="1701250" y="630091"/>
              <a:ext cx="126036" cy="2835432"/>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87" name="Google Shape;587;p57"/>
            <p:cNvGrpSpPr/>
            <p:nvPr/>
          </p:nvGrpSpPr>
          <p:grpSpPr>
            <a:xfrm>
              <a:off x="1827267" y="3150462"/>
              <a:ext cx="1008300" cy="630000"/>
              <a:chOff x="-1" y="0"/>
              <a:chExt cx="1008300" cy="630000"/>
            </a:xfrm>
          </p:grpSpPr>
          <p:sp>
            <p:nvSpPr>
              <p:cNvPr id="588" name="Google Shape;588;p57"/>
              <p:cNvSpPr/>
              <p:nvPr/>
            </p:nvSpPr>
            <p:spPr>
              <a:xfrm>
                <a:off x="-1" y="0"/>
                <a:ext cx="1008300" cy="630000"/>
              </a:xfrm>
              <a:prstGeom prst="roundRect">
                <a:avLst>
                  <a:gd fmla="val 10000" name="adj"/>
                </a:avLst>
              </a:prstGeom>
              <a:solidFill>
                <a:srgbClr val="FFFFFF">
                  <a:alpha val="89800"/>
                </a:srgbClr>
              </a:solidFill>
              <a:ln cap="flat" cmpd="sng" w="12700">
                <a:solidFill>
                  <a:srgbClr val="BD7171"/>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9" name="Google Shape;589;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diseño</a:t>
                </a:r>
                <a:endParaRPr/>
              </a:p>
            </p:txBody>
          </p:sp>
        </p:grpSp>
        <p:grpSp>
          <p:nvGrpSpPr>
            <p:cNvPr id="590" name="Google Shape;590;p57"/>
            <p:cNvGrpSpPr/>
            <p:nvPr/>
          </p:nvGrpSpPr>
          <p:grpSpPr>
            <a:xfrm>
              <a:off x="3150461" y="-1"/>
              <a:ext cx="1260300" cy="630000"/>
              <a:chOff x="-1" y="-1"/>
              <a:chExt cx="1260300" cy="630000"/>
            </a:xfrm>
          </p:grpSpPr>
          <p:sp>
            <p:nvSpPr>
              <p:cNvPr id="591" name="Google Shape;591;p57"/>
              <p:cNvSpPr/>
              <p:nvPr/>
            </p:nvSpPr>
            <p:spPr>
              <a:xfrm>
                <a:off x="-1" y="-1"/>
                <a:ext cx="1260300" cy="630000"/>
              </a:xfrm>
              <a:prstGeom prst="roundRect">
                <a:avLst>
                  <a:gd fmla="val 10000" name="adj"/>
                </a:avLst>
              </a:prstGeom>
              <a:solidFill>
                <a:srgbClr val="C95C5C"/>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2" name="Google Shape;592;p57"/>
              <p:cNvSpPr txBox="1"/>
              <p:nvPr/>
            </p:nvSpPr>
            <p:spPr>
              <a:xfrm>
                <a:off x="18454" y="117562"/>
                <a:ext cx="1223400" cy="3951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FFFFFF"/>
                  </a:buClr>
                  <a:buSzPts val="1300"/>
                  <a:buFont typeface="Calibri"/>
                  <a:buNone/>
                </a:pPr>
                <a:r>
                  <a:rPr b="0" i="0" lang="es-ES" sz="1300" u="none" cap="none" strike="noStrike">
                    <a:solidFill>
                      <a:srgbClr val="FFFFFF"/>
                    </a:solidFill>
                    <a:latin typeface="Calibri"/>
                    <a:ea typeface="Calibri"/>
                    <a:cs typeface="Calibri"/>
                    <a:sym typeface="Calibri"/>
                  </a:rPr>
                  <a:t>Director de Fabricación</a:t>
                </a:r>
                <a:endParaRPr/>
              </a:p>
            </p:txBody>
          </p:sp>
        </p:grpSp>
        <p:sp>
          <p:nvSpPr>
            <p:cNvPr id="593" name="Google Shape;593;p57"/>
            <p:cNvSpPr/>
            <p:nvPr/>
          </p:nvSpPr>
          <p:spPr>
            <a:xfrm>
              <a:off x="3276480" y="630091"/>
              <a:ext cx="126036" cy="472554"/>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94" name="Google Shape;594;p57"/>
            <p:cNvGrpSpPr/>
            <p:nvPr/>
          </p:nvGrpSpPr>
          <p:grpSpPr>
            <a:xfrm>
              <a:off x="3402498" y="787615"/>
              <a:ext cx="1008300" cy="630000"/>
              <a:chOff x="-1" y="0"/>
              <a:chExt cx="1008300" cy="630000"/>
            </a:xfrm>
          </p:grpSpPr>
          <p:sp>
            <p:nvSpPr>
              <p:cNvPr id="595" name="Google Shape;595;p57"/>
              <p:cNvSpPr/>
              <p:nvPr/>
            </p:nvSpPr>
            <p:spPr>
              <a:xfrm>
                <a:off x="-1" y="0"/>
                <a:ext cx="1008300" cy="630000"/>
              </a:xfrm>
              <a:prstGeom prst="roundRect">
                <a:avLst>
                  <a:gd fmla="val 10000" name="adj"/>
                </a:avLst>
              </a:prstGeom>
              <a:solidFill>
                <a:srgbClr val="FFFFFF">
                  <a:alpha val="89800"/>
                </a:srgbClr>
              </a:solidFill>
              <a:ln cap="flat" cmpd="sng" w="12700">
                <a:solidFill>
                  <a:srgbClr val="C26969"/>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6" name="Google Shape;596;p57"/>
              <p:cNvSpPr txBox="1"/>
              <p:nvPr/>
            </p:nvSpPr>
            <p:spPr>
              <a:xfrm>
                <a:off x="18455" y="240118"/>
                <a:ext cx="971100" cy="1500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Técnico f</a:t>
                </a:r>
                <a:r>
                  <a:rPr lang="es-ES" sz="900">
                    <a:latin typeface="Calibri"/>
                    <a:ea typeface="Calibri"/>
                    <a:cs typeface="Calibri"/>
                    <a:sym typeface="Calibri"/>
                  </a:rPr>
                  <a:t>á</a:t>
                </a:r>
                <a:r>
                  <a:rPr b="0" i="0" lang="es-ES" sz="900" u="none" cap="none" strike="noStrike">
                    <a:solidFill>
                      <a:srgbClr val="000000"/>
                    </a:solidFill>
                    <a:latin typeface="Calibri"/>
                    <a:ea typeface="Calibri"/>
                    <a:cs typeface="Calibri"/>
                    <a:sym typeface="Calibri"/>
                  </a:rPr>
                  <a:t>brica</a:t>
                </a:r>
                <a:endParaRPr/>
              </a:p>
            </p:txBody>
          </p:sp>
        </p:grpSp>
        <p:sp>
          <p:nvSpPr>
            <p:cNvPr id="597" name="Google Shape;597;p57"/>
            <p:cNvSpPr/>
            <p:nvPr/>
          </p:nvSpPr>
          <p:spPr>
            <a:xfrm>
              <a:off x="3276480" y="630091"/>
              <a:ext cx="126036" cy="126019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98" name="Google Shape;598;p57"/>
            <p:cNvGrpSpPr/>
            <p:nvPr/>
          </p:nvGrpSpPr>
          <p:grpSpPr>
            <a:xfrm>
              <a:off x="3402498" y="1575230"/>
              <a:ext cx="1008300" cy="630000"/>
              <a:chOff x="-1" y="0"/>
              <a:chExt cx="1008300" cy="630000"/>
            </a:xfrm>
          </p:grpSpPr>
          <p:sp>
            <p:nvSpPr>
              <p:cNvPr id="599" name="Google Shape;599;p57"/>
              <p:cNvSpPr/>
              <p:nvPr/>
            </p:nvSpPr>
            <p:spPr>
              <a:xfrm>
                <a:off x="-1" y="0"/>
                <a:ext cx="1008300" cy="630000"/>
              </a:xfrm>
              <a:prstGeom prst="roundRect">
                <a:avLst>
                  <a:gd fmla="val 10000" name="adj"/>
                </a:avLst>
              </a:prstGeom>
              <a:solidFill>
                <a:srgbClr val="FFFFFF">
                  <a:alpha val="89800"/>
                </a:srgbClr>
              </a:solidFill>
              <a:ln cap="flat" cmpd="sng" w="12700">
                <a:solidFill>
                  <a:srgbClr val="C6606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0" name="Google Shape;600;p57"/>
              <p:cNvSpPr txBox="1"/>
              <p:nvPr/>
            </p:nvSpPr>
            <p:spPr>
              <a:xfrm>
                <a:off x="18455" y="240118"/>
                <a:ext cx="971100" cy="1500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Técnico f</a:t>
                </a:r>
                <a:r>
                  <a:rPr lang="es-ES" sz="900">
                    <a:latin typeface="Calibri"/>
                    <a:ea typeface="Calibri"/>
                    <a:cs typeface="Calibri"/>
                    <a:sym typeface="Calibri"/>
                  </a:rPr>
                  <a:t>á</a:t>
                </a:r>
                <a:r>
                  <a:rPr b="0" i="0" lang="es-ES" sz="900" u="none" cap="none" strike="noStrike">
                    <a:solidFill>
                      <a:srgbClr val="000000"/>
                    </a:solidFill>
                    <a:latin typeface="Calibri"/>
                    <a:ea typeface="Calibri"/>
                    <a:cs typeface="Calibri"/>
                    <a:sym typeface="Calibri"/>
                  </a:rPr>
                  <a:t>brica</a:t>
                </a:r>
                <a:endParaRPr/>
              </a:p>
            </p:txBody>
          </p:sp>
        </p:grpSp>
        <p:sp>
          <p:nvSpPr>
            <p:cNvPr id="601" name="Google Shape;601;p57"/>
            <p:cNvSpPr/>
            <p:nvPr/>
          </p:nvSpPr>
          <p:spPr>
            <a:xfrm>
              <a:off x="3276480" y="630091"/>
              <a:ext cx="126036" cy="204778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02" name="Google Shape;602;p57"/>
            <p:cNvGrpSpPr/>
            <p:nvPr/>
          </p:nvGrpSpPr>
          <p:grpSpPr>
            <a:xfrm>
              <a:off x="3402498" y="2362846"/>
              <a:ext cx="1008300" cy="630000"/>
              <a:chOff x="-1" y="-1"/>
              <a:chExt cx="1008300" cy="630000"/>
            </a:xfrm>
          </p:grpSpPr>
          <p:sp>
            <p:nvSpPr>
              <p:cNvPr id="603" name="Google Shape;603;p57"/>
              <p:cNvSpPr/>
              <p:nvPr/>
            </p:nvSpPr>
            <p:spPr>
              <a:xfrm>
                <a:off x="-1" y="-1"/>
                <a:ext cx="1008300" cy="630000"/>
              </a:xfrm>
              <a:prstGeom prst="roundRect">
                <a:avLst>
                  <a:gd fmla="val 10000" name="adj"/>
                </a:avLst>
              </a:prstGeom>
              <a:solidFill>
                <a:srgbClr val="FFFFFF">
                  <a:alpha val="89800"/>
                </a:srgbClr>
              </a:solidFill>
              <a:ln cap="flat" cmpd="sng" w="12700">
                <a:solidFill>
                  <a:srgbClr val="CB5858"/>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4" name="Google Shape;604;p57"/>
              <p:cNvSpPr txBox="1"/>
              <p:nvPr/>
            </p:nvSpPr>
            <p:spPr>
              <a:xfrm>
                <a:off x="18455" y="240117"/>
                <a:ext cx="971100" cy="1500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Técnico f</a:t>
                </a:r>
                <a:r>
                  <a:rPr lang="es-ES" sz="900">
                    <a:latin typeface="Calibri"/>
                    <a:ea typeface="Calibri"/>
                    <a:cs typeface="Calibri"/>
                    <a:sym typeface="Calibri"/>
                  </a:rPr>
                  <a:t>á</a:t>
                </a:r>
                <a:r>
                  <a:rPr b="0" i="0" lang="es-ES" sz="900" u="none" cap="none" strike="noStrike">
                    <a:solidFill>
                      <a:srgbClr val="000000"/>
                    </a:solidFill>
                    <a:latin typeface="Calibri"/>
                    <a:ea typeface="Calibri"/>
                    <a:cs typeface="Calibri"/>
                    <a:sym typeface="Calibri"/>
                  </a:rPr>
                  <a:t>brica</a:t>
                </a:r>
                <a:endParaRPr/>
              </a:p>
            </p:txBody>
          </p:sp>
        </p:grpSp>
        <p:sp>
          <p:nvSpPr>
            <p:cNvPr id="605" name="Google Shape;605;p57"/>
            <p:cNvSpPr/>
            <p:nvPr/>
          </p:nvSpPr>
          <p:spPr>
            <a:xfrm>
              <a:off x="3276480" y="630091"/>
              <a:ext cx="126036" cy="2835432"/>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06" name="Google Shape;606;p57"/>
            <p:cNvGrpSpPr/>
            <p:nvPr/>
          </p:nvGrpSpPr>
          <p:grpSpPr>
            <a:xfrm>
              <a:off x="3402498" y="3150462"/>
              <a:ext cx="1008300" cy="630000"/>
              <a:chOff x="-1" y="0"/>
              <a:chExt cx="1008300" cy="630000"/>
            </a:xfrm>
          </p:grpSpPr>
          <p:sp>
            <p:nvSpPr>
              <p:cNvPr id="607" name="Google Shape;607;p57"/>
              <p:cNvSpPr/>
              <p:nvPr/>
            </p:nvSpPr>
            <p:spPr>
              <a:xfrm>
                <a:off x="-1" y="0"/>
                <a:ext cx="1008300" cy="630000"/>
              </a:xfrm>
              <a:prstGeom prst="roundRect">
                <a:avLst>
                  <a:gd fmla="val 10000" name="adj"/>
                </a:avLst>
              </a:prstGeom>
              <a:solidFill>
                <a:srgbClr val="FFFFFF">
                  <a:alpha val="89800"/>
                </a:srgbClr>
              </a:solidFill>
              <a:ln cap="flat" cmpd="sng" w="12700">
                <a:solidFill>
                  <a:srgbClr val="D04F4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8" name="Google Shape;608;p57"/>
              <p:cNvSpPr txBox="1"/>
              <p:nvPr/>
            </p:nvSpPr>
            <p:spPr>
              <a:xfrm>
                <a:off x="18455" y="240118"/>
                <a:ext cx="971100" cy="1500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Técnico f</a:t>
                </a:r>
                <a:r>
                  <a:rPr lang="es-ES" sz="900">
                    <a:latin typeface="Calibri"/>
                    <a:ea typeface="Calibri"/>
                    <a:cs typeface="Calibri"/>
                    <a:sym typeface="Calibri"/>
                  </a:rPr>
                  <a:t>á</a:t>
                </a:r>
                <a:r>
                  <a:rPr b="0" i="0" lang="es-ES" sz="900" u="none" cap="none" strike="noStrike">
                    <a:solidFill>
                      <a:srgbClr val="000000"/>
                    </a:solidFill>
                    <a:latin typeface="Calibri"/>
                    <a:ea typeface="Calibri"/>
                    <a:cs typeface="Calibri"/>
                    <a:sym typeface="Calibri"/>
                  </a:rPr>
                  <a:t>brica</a:t>
                </a:r>
                <a:endParaRPr/>
              </a:p>
            </p:txBody>
          </p:sp>
        </p:grpSp>
        <p:grpSp>
          <p:nvGrpSpPr>
            <p:cNvPr id="609" name="Google Shape;609;p57"/>
            <p:cNvGrpSpPr/>
            <p:nvPr/>
          </p:nvGrpSpPr>
          <p:grpSpPr>
            <a:xfrm>
              <a:off x="4725693" y="-1"/>
              <a:ext cx="1260300" cy="630000"/>
              <a:chOff x="-1" y="-1"/>
              <a:chExt cx="1260300" cy="630000"/>
            </a:xfrm>
          </p:grpSpPr>
          <p:sp>
            <p:nvSpPr>
              <p:cNvPr id="610" name="Google Shape;610;p57"/>
              <p:cNvSpPr/>
              <p:nvPr/>
            </p:nvSpPr>
            <p:spPr>
              <a:xfrm>
                <a:off x="-1" y="-1"/>
                <a:ext cx="1260300" cy="630000"/>
              </a:xfrm>
              <a:prstGeom prst="roundRect">
                <a:avLst>
                  <a:gd fmla="val 10000" name="adj"/>
                </a:avLst>
              </a:prstGeom>
              <a:solidFill>
                <a:srgbClr val="E13030"/>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1" name="Google Shape;611;p57"/>
              <p:cNvSpPr txBox="1"/>
              <p:nvPr/>
            </p:nvSpPr>
            <p:spPr>
              <a:xfrm>
                <a:off x="18454" y="117562"/>
                <a:ext cx="1223400" cy="3951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FFFFFF"/>
                  </a:buClr>
                  <a:buSzPts val="1300"/>
                  <a:buFont typeface="Calibri"/>
                  <a:buNone/>
                </a:pPr>
                <a:r>
                  <a:rPr b="0" i="0" lang="es-ES" sz="1300" u="none" cap="none" strike="noStrike">
                    <a:solidFill>
                      <a:srgbClr val="FFFFFF"/>
                    </a:solidFill>
                    <a:latin typeface="Calibri"/>
                    <a:ea typeface="Calibri"/>
                    <a:cs typeface="Calibri"/>
                    <a:sym typeface="Calibri"/>
                  </a:rPr>
                  <a:t>Director de marketing</a:t>
                </a:r>
                <a:endParaRPr/>
              </a:p>
            </p:txBody>
          </p:sp>
        </p:grpSp>
        <p:sp>
          <p:nvSpPr>
            <p:cNvPr id="612" name="Google Shape;612;p57"/>
            <p:cNvSpPr/>
            <p:nvPr/>
          </p:nvSpPr>
          <p:spPr>
            <a:xfrm>
              <a:off x="4851712" y="630091"/>
              <a:ext cx="126036" cy="472554"/>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13" name="Google Shape;613;p57"/>
            <p:cNvGrpSpPr/>
            <p:nvPr/>
          </p:nvGrpSpPr>
          <p:grpSpPr>
            <a:xfrm>
              <a:off x="4977729" y="787615"/>
              <a:ext cx="1008300" cy="630000"/>
              <a:chOff x="-1" y="0"/>
              <a:chExt cx="1008300" cy="630000"/>
            </a:xfrm>
          </p:grpSpPr>
          <p:sp>
            <p:nvSpPr>
              <p:cNvPr id="614" name="Google Shape;614;p57"/>
              <p:cNvSpPr/>
              <p:nvPr/>
            </p:nvSpPr>
            <p:spPr>
              <a:xfrm>
                <a:off x="-1" y="0"/>
                <a:ext cx="1008300" cy="630000"/>
              </a:xfrm>
              <a:prstGeom prst="roundRect">
                <a:avLst>
                  <a:gd fmla="val 10000" name="adj"/>
                </a:avLst>
              </a:prstGeom>
              <a:solidFill>
                <a:srgbClr val="FFFFFF">
                  <a:alpha val="89800"/>
                </a:srgbClr>
              </a:solidFill>
              <a:ln cap="flat" cmpd="sng" w="12700">
                <a:solidFill>
                  <a:srgbClr val="D54646"/>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615" name="Google Shape;615;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en márketing</a:t>
                </a:r>
                <a:endParaRPr/>
              </a:p>
            </p:txBody>
          </p:sp>
        </p:grpSp>
        <p:sp>
          <p:nvSpPr>
            <p:cNvPr id="616" name="Google Shape;616;p57"/>
            <p:cNvSpPr/>
            <p:nvPr/>
          </p:nvSpPr>
          <p:spPr>
            <a:xfrm>
              <a:off x="4851712" y="630091"/>
              <a:ext cx="126036" cy="126019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17" name="Google Shape;617;p57"/>
            <p:cNvGrpSpPr/>
            <p:nvPr/>
          </p:nvGrpSpPr>
          <p:grpSpPr>
            <a:xfrm>
              <a:off x="4977729" y="1575230"/>
              <a:ext cx="1008300" cy="630000"/>
              <a:chOff x="-1" y="0"/>
              <a:chExt cx="1008300" cy="630000"/>
            </a:xfrm>
          </p:grpSpPr>
          <p:sp>
            <p:nvSpPr>
              <p:cNvPr id="618" name="Google Shape;618;p57"/>
              <p:cNvSpPr/>
              <p:nvPr/>
            </p:nvSpPr>
            <p:spPr>
              <a:xfrm>
                <a:off x="-1" y="0"/>
                <a:ext cx="1008300" cy="630000"/>
              </a:xfrm>
              <a:prstGeom prst="roundRect">
                <a:avLst>
                  <a:gd fmla="val 10000" name="adj"/>
                </a:avLst>
              </a:prstGeom>
              <a:solidFill>
                <a:srgbClr val="FFFFFF">
                  <a:alpha val="89800"/>
                </a:srgbClr>
              </a:solidFill>
              <a:ln cap="flat" cmpd="sng" w="12700">
                <a:solidFill>
                  <a:srgbClr val="DA3C3C"/>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619" name="Google Shape;619;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en márketing</a:t>
                </a:r>
                <a:endParaRPr/>
              </a:p>
            </p:txBody>
          </p:sp>
        </p:grpSp>
        <p:sp>
          <p:nvSpPr>
            <p:cNvPr id="620" name="Google Shape;620;p57"/>
            <p:cNvSpPr/>
            <p:nvPr/>
          </p:nvSpPr>
          <p:spPr>
            <a:xfrm>
              <a:off x="4851712" y="630091"/>
              <a:ext cx="126036" cy="204778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21" name="Google Shape;621;p57"/>
            <p:cNvGrpSpPr/>
            <p:nvPr/>
          </p:nvGrpSpPr>
          <p:grpSpPr>
            <a:xfrm>
              <a:off x="4977729" y="2362846"/>
              <a:ext cx="1008300" cy="630000"/>
              <a:chOff x="-1" y="-1"/>
              <a:chExt cx="1008300" cy="630000"/>
            </a:xfrm>
          </p:grpSpPr>
          <p:sp>
            <p:nvSpPr>
              <p:cNvPr id="622" name="Google Shape;622;p57"/>
              <p:cNvSpPr/>
              <p:nvPr/>
            </p:nvSpPr>
            <p:spPr>
              <a:xfrm>
                <a:off x="-1" y="-1"/>
                <a:ext cx="1008300" cy="630000"/>
              </a:xfrm>
              <a:prstGeom prst="roundRect">
                <a:avLst>
                  <a:gd fmla="val 10000" name="adj"/>
                </a:avLst>
              </a:prstGeom>
              <a:solidFill>
                <a:srgbClr val="FFFFFF">
                  <a:alpha val="89800"/>
                </a:srgbClr>
              </a:solidFill>
              <a:ln cap="flat" cmpd="sng" w="12700">
                <a:solidFill>
                  <a:srgbClr val="E03333"/>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623" name="Google Shape;623;p57"/>
              <p:cNvSpPr txBox="1"/>
              <p:nvPr/>
            </p:nvSpPr>
            <p:spPr>
              <a:xfrm>
                <a:off x="18455" y="182967"/>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en márketing</a:t>
                </a:r>
                <a:endParaRPr/>
              </a:p>
            </p:txBody>
          </p:sp>
        </p:grpSp>
        <p:sp>
          <p:nvSpPr>
            <p:cNvPr id="624" name="Google Shape;624;p57"/>
            <p:cNvSpPr/>
            <p:nvPr/>
          </p:nvSpPr>
          <p:spPr>
            <a:xfrm>
              <a:off x="4851712" y="630091"/>
              <a:ext cx="126036" cy="2835432"/>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25" name="Google Shape;625;p57"/>
            <p:cNvGrpSpPr/>
            <p:nvPr/>
          </p:nvGrpSpPr>
          <p:grpSpPr>
            <a:xfrm>
              <a:off x="4977729" y="3150462"/>
              <a:ext cx="1008300" cy="630000"/>
              <a:chOff x="-1" y="0"/>
              <a:chExt cx="1008300" cy="630000"/>
            </a:xfrm>
          </p:grpSpPr>
          <p:sp>
            <p:nvSpPr>
              <p:cNvPr id="626" name="Google Shape;626;p57"/>
              <p:cNvSpPr/>
              <p:nvPr/>
            </p:nvSpPr>
            <p:spPr>
              <a:xfrm>
                <a:off x="-1" y="0"/>
                <a:ext cx="1008300" cy="630000"/>
              </a:xfrm>
              <a:prstGeom prst="roundRect">
                <a:avLst>
                  <a:gd fmla="val 10000" name="adj"/>
                </a:avLst>
              </a:prstGeom>
              <a:solidFill>
                <a:srgbClr val="FFFFFF">
                  <a:alpha val="89800"/>
                </a:srgbClr>
              </a:solidFill>
              <a:ln cap="flat" cmpd="sng" w="12700">
                <a:solidFill>
                  <a:srgbClr val="E62929"/>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627" name="Google Shape;627;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en márketing</a:t>
                </a:r>
                <a:endParaRPr/>
              </a:p>
            </p:txBody>
          </p:sp>
        </p:grpSp>
        <p:grpSp>
          <p:nvGrpSpPr>
            <p:cNvPr id="628" name="Google Shape;628;p57"/>
            <p:cNvGrpSpPr/>
            <p:nvPr/>
          </p:nvGrpSpPr>
          <p:grpSpPr>
            <a:xfrm>
              <a:off x="6300923" y="-1"/>
              <a:ext cx="1260300" cy="630000"/>
              <a:chOff x="-1" y="-1"/>
              <a:chExt cx="1260300" cy="630000"/>
            </a:xfrm>
          </p:grpSpPr>
          <p:sp>
            <p:nvSpPr>
              <p:cNvPr id="629" name="Google Shape;629;p57"/>
              <p:cNvSpPr/>
              <p:nvPr/>
            </p:nvSpPr>
            <p:spPr>
              <a:xfrm>
                <a:off x="-1" y="-1"/>
                <a:ext cx="1260300" cy="630000"/>
              </a:xfrm>
              <a:prstGeom prst="roundRect">
                <a:avLst>
                  <a:gd fmla="val 10000" name="adj"/>
                </a:avLst>
              </a:prstGeom>
              <a:solidFill>
                <a:srgbClr val="FF0000"/>
              </a:solidFill>
              <a:ln cap="flat" cmpd="sng" w="12700">
                <a:solidFill>
                  <a:srgbClr val="FFFFF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0" name="Google Shape;630;p57"/>
              <p:cNvSpPr txBox="1"/>
              <p:nvPr/>
            </p:nvSpPr>
            <p:spPr>
              <a:xfrm>
                <a:off x="18455" y="117562"/>
                <a:ext cx="1223400" cy="395100"/>
              </a:xfrm>
              <a:prstGeom prst="rect">
                <a:avLst/>
              </a:prstGeom>
              <a:noFill/>
              <a:ln>
                <a:noFill/>
              </a:ln>
            </p:spPr>
            <p:txBody>
              <a:bodyPr anchorCtr="0" anchor="ctr" bIns="16500" lIns="16500" spcFirstLastPara="1" rIns="16500" wrap="square" tIns="16500">
                <a:noAutofit/>
              </a:bodyPr>
              <a:lstStyle/>
              <a:p>
                <a:pPr indent="0" lvl="0" marL="0" marR="0" rtl="0" algn="ctr">
                  <a:lnSpc>
                    <a:spcPct val="90000"/>
                  </a:lnSpc>
                  <a:spcBef>
                    <a:spcPts val="0"/>
                  </a:spcBef>
                  <a:spcAft>
                    <a:spcPts val="0"/>
                  </a:spcAft>
                  <a:buClr>
                    <a:srgbClr val="FFFFFF"/>
                  </a:buClr>
                  <a:buSzPts val="1300"/>
                  <a:buFont typeface="Calibri"/>
                  <a:buNone/>
                </a:pPr>
                <a:r>
                  <a:rPr b="0" i="0" lang="es-ES" sz="1300" u="none" cap="none" strike="noStrike">
                    <a:solidFill>
                      <a:srgbClr val="FFFFFF"/>
                    </a:solidFill>
                    <a:latin typeface="Calibri"/>
                    <a:ea typeface="Calibri"/>
                    <a:cs typeface="Calibri"/>
                    <a:sym typeface="Calibri"/>
                  </a:rPr>
                  <a:t>Director económico</a:t>
                </a:r>
                <a:endParaRPr/>
              </a:p>
            </p:txBody>
          </p:sp>
        </p:grpSp>
        <p:sp>
          <p:nvSpPr>
            <p:cNvPr id="631" name="Google Shape;631;p57"/>
            <p:cNvSpPr/>
            <p:nvPr/>
          </p:nvSpPr>
          <p:spPr>
            <a:xfrm>
              <a:off x="6426943" y="630091"/>
              <a:ext cx="126036" cy="472554"/>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32" name="Google Shape;632;p57"/>
            <p:cNvGrpSpPr/>
            <p:nvPr/>
          </p:nvGrpSpPr>
          <p:grpSpPr>
            <a:xfrm>
              <a:off x="6552961" y="787615"/>
              <a:ext cx="1008300" cy="630000"/>
              <a:chOff x="-1" y="0"/>
              <a:chExt cx="1008300" cy="630000"/>
            </a:xfrm>
          </p:grpSpPr>
          <p:sp>
            <p:nvSpPr>
              <p:cNvPr id="633" name="Google Shape;633;p57"/>
              <p:cNvSpPr/>
              <p:nvPr/>
            </p:nvSpPr>
            <p:spPr>
              <a:xfrm>
                <a:off x="-1" y="0"/>
                <a:ext cx="1008300" cy="630000"/>
              </a:xfrm>
              <a:prstGeom prst="roundRect">
                <a:avLst>
                  <a:gd fmla="val 10000" name="adj"/>
                </a:avLst>
              </a:prstGeom>
              <a:solidFill>
                <a:srgbClr val="FFFFFF">
                  <a:alpha val="89800"/>
                </a:srgbClr>
              </a:solidFill>
              <a:ln cap="flat" cmpd="sng" w="12700">
                <a:solidFill>
                  <a:srgbClr val="EC1F1F"/>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4" name="Google Shape;634;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finanzas</a:t>
                </a:r>
                <a:endParaRPr/>
              </a:p>
            </p:txBody>
          </p:sp>
        </p:grpSp>
        <p:sp>
          <p:nvSpPr>
            <p:cNvPr id="635" name="Google Shape;635;p57"/>
            <p:cNvSpPr/>
            <p:nvPr/>
          </p:nvSpPr>
          <p:spPr>
            <a:xfrm>
              <a:off x="6426943" y="630091"/>
              <a:ext cx="126036" cy="126019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36" name="Google Shape;636;p57"/>
            <p:cNvGrpSpPr/>
            <p:nvPr/>
          </p:nvGrpSpPr>
          <p:grpSpPr>
            <a:xfrm>
              <a:off x="6552961" y="1575230"/>
              <a:ext cx="1008300" cy="630000"/>
              <a:chOff x="-1" y="0"/>
              <a:chExt cx="1008300" cy="630000"/>
            </a:xfrm>
          </p:grpSpPr>
          <p:sp>
            <p:nvSpPr>
              <p:cNvPr id="637" name="Google Shape;637;p57"/>
              <p:cNvSpPr/>
              <p:nvPr/>
            </p:nvSpPr>
            <p:spPr>
              <a:xfrm>
                <a:off x="-1" y="0"/>
                <a:ext cx="1008300" cy="630000"/>
              </a:xfrm>
              <a:prstGeom prst="roundRect">
                <a:avLst>
                  <a:gd fmla="val 10000" name="adj"/>
                </a:avLst>
              </a:prstGeom>
              <a:solidFill>
                <a:srgbClr val="FFFFFF">
                  <a:alpha val="89800"/>
                </a:srgbClr>
              </a:solidFill>
              <a:ln cap="flat" cmpd="sng" w="12700">
                <a:solidFill>
                  <a:srgbClr val="F21515"/>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8" name="Google Shape;638;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finanzas</a:t>
                </a:r>
                <a:endParaRPr/>
              </a:p>
            </p:txBody>
          </p:sp>
        </p:grpSp>
        <p:sp>
          <p:nvSpPr>
            <p:cNvPr id="639" name="Google Shape;639;p57"/>
            <p:cNvSpPr/>
            <p:nvPr/>
          </p:nvSpPr>
          <p:spPr>
            <a:xfrm>
              <a:off x="6426943" y="630091"/>
              <a:ext cx="126036" cy="2047788"/>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40" name="Google Shape;640;p57"/>
            <p:cNvGrpSpPr/>
            <p:nvPr/>
          </p:nvGrpSpPr>
          <p:grpSpPr>
            <a:xfrm>
              <a:off x="6552961" y="2362846"/>
              <a:ext cx="1008300" cy="630000"/>
              <a:chOff x="-1" y="-1"/>
              <a:chExt cx="1008300" cy="630000"/>
            </a:xfrm>
          </p:grpSpPr>
          <p:sp>
            <p:nvSpPr>
              <p:cNvPr id="641" name="Google Shape;641;p57"/>
              <p:cNvSpPr/>
              <p:nvPr/>
            </p:nvSpPr>
            <p:spPr>
              <a:xfrm>
                <a:off x="-1" y="-1"/>
                <a:ext cx="1008300" cy="630000"/>
              </a:xfrm>
              <a:prstGeom prst="roundRect">
                <a:avLst>
                  <a:gd fmla="val 10000" name="adj"/>
                </a:avLst>
              </a:prstGeom>
              <a:solidFill>
                <a:srgbClr val="FFFFFF">
                  <a:alpha val="89800"/>
                </a:srgbClr>
              </a:solidFill>
              <a:ln cap="flat" cmpd="sng" w="12700">
                <a:solidFill>
                  <a:srgbClr val="F80B0B"/>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2" name="Google Shape;642;p57"/>
              <p:cNvSpPr txBox="1"/>
              <p:nvPr/>
            </p:nvSpPr>
            <p:spPr>
              <a:xfrm>
                <a:off x="18455" y="182967"/>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finanzas</a:t>
                </a:r>
                <a:endParaRPr/>
              </a:p>
            </p:txBody>
          </p:sp>
        </p:grpSp>
        <p:sp>
          <p:nvSpPr>
            <p:cNvPr id="643" name="Google Shape;643;p57"/>
            <p:cNvSpPr/>
            <p:nvPr/>
          </p:nvSpPr>
          <p:spPr>
            <a:xfrm>
              <a:off x="6426943" y="630091"/>
              <a:ext cx="126036" cy="2835432"/>
            </a:xfrm>
            <a:custGeom>
              <a:rect b="b" l="l" r="r" t="t"/>
              <a:pathLst>
                <a:path extrusionOk="0" h="21600" w="21600">
                  <a:moveTo>
                    <a:pt x="0" y="0"/>
                  </a:moveTo>
                  <a:lnTo>
                    <a:pt x="0" y="21600"/>
                  </a:lnTo>
                  <a:lnTo>
                    <a:pt x="21600" y="21600"/>
                  </a:lnTo>
                </a:path>
              </a:pathLst>
            </a:custGeom>
            <a:noFill/>
            <a:ln cap="flat" cmpd="sng" w="12700">
              <a:solidFill>
                <a:schemeClr val="accent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44" name="Google Shape;644;p57"/>
            <p:cNvGrpSpPr/>
            <p:nvPr/>
          </p:nvGrpSpPr>
          <p:grpSpPr>
            <a:xfrm>
              <a:off x="6552961" y="3150462"/>
              <a:ext cx="1008300" cy="630000"/>
              <a:chOff x="-1" y="0"/>
              <a:chExt cx="1008300" cy="630000"/>
            </a:xfrm>
          </p:grpSpPr>
          <p:sp>
            <p:nvSpPr>
              <p:cNvPr id="645" name="Google Shape;645;p57"/>
              <p:cNvSpPr/>
              <p:nvPr/>
            </p:nvSpPr>
            <p:spPr>
              <a:xfrm>
                <a:off x="-1" y="0"/>
                <a:ext cx="1008300" cy="630000"/>
              </a:xfrm>
              <a:prstGeom prst="roundRect">
                <a:avLst>
                  <a:gd fmla="val 10000" name="adj"/>
                </a:avLst>
              </a:prstGeom>
              <a:solidFill>
                <a:srgbClr val="FFFFFF">
                  <a:alpha val="89800"/>
                </a:srgbClr>
              </a:solidFill>
              <a:ln cap="flat" cmpd="sng" w="12700">
                <a:solidFill>
                  <a:srgbClr val="FF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6" name="Google Shape;646;p57"/>
              <p:cNvSpPr txBox="1"/>
              <p:nvPr/>
            </p:nvSpPr>
            <p:spPr>
              <a:xfrm>
                <a:off x="18455" y="182968"/>
                <a:ext cx="971100" cy="264300"/>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rgbClr val="000000"/>
                  </a:buClr>
                  <a:buSzPts val="900"/>
                  <a:buFont typeface="Calibri"/>
                  <a:buNone/>
                </a:pPr>
                <a:r>
                  <a:rPr b="0" i="0" lang="es-ES" sz="900" u="none" cap="none" strike="noStrike">
                    <a:solidFill>
                      <a:srgbClr val="000000"/>
                    </a:solidFill>
                    <a:latin typeface="Calibri"/>
                    <a:ea typeface="Calibri"/>
                    <a:cs typeface="Calibri"/>
                    <a:sym typeface="Calibri"/>
                  </a:rPr>
                  <a:t>Especialista finanzas</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58"/>
          <p:cNvSpPr/>
          <p:nvPr/>
        </p:nvSpPr>
        <p:spPr>
          <a:xfrm>
            <a:off x="2171409" y="110763"/>
            <a:ext cx="32625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800">
                <a:solidFill>
                  <a:schemeClr val="lt1"/>
                </a:solidFill>
                <a:latin typeface="Arial"/>
                <a:ea typeface="Arial"/>
                <a:cs typeface="Arial"/>
                <a:sym typeface="Arial"/>
              </a:rPr>
              <a:t>Estructura Matricial</a:t>
            </a:r>
            <a:endParaRPr/>
          </a:p>
        </p:txBody>
      </p:sp>
      <p:pic>
        <p:nvPicPr>
          <p:cNvPr id="652" name="Google Shape;652;p58"/>
          <p:cNvPicPr preferRelativeResize="0"/>
          <p:nvPr/>
        </p:nvPicPr>
        <p:blipFill rotWithShape="1">
          <a:blip r:embed="rId3">
            <a:alphaModFix/>
          </a:blip>
          <a:srcRect b="57141" l="30576" r="33489" t="9993"/>
          <a:stretch/>
        </p:blipFill>
        <p:spPr>
          <a:xfrm>
            <a:off x="2297248" y="1122977"/>
            <a:ext cx="5158629" cy="832402"/>
          </a:xfrm>
          <a:prstGeom prst="rect">
            <a:avLst/>
          </a:prstGeom>
          <a:noFill/>
          <a:ln>
            <a:noFill/>
          </a:ln>
        </p:spPr>
      </p:pic>
      <p:pic>
        <p:nvPicPr>
          <p:cNvPr id="653" name="Google Shape;653;p58"/>
          <p:cNvPicPr preferRelativeResize="0"/>
          <p:nvPr/>
        </p:nvPicPr>
        <p:blipFill rotWithShape="1">
          <a:blip r:embed="rId4">
            <a:alphaModFix/>
          </a:blip>
          <a:srcRect b="0" l="0" r="0" t="0"/>
          <a:stretch/>
        </p:blipFill>
        <p:spPr>
          <a:xfrm>
            <a:off x="1930261" y="2119287"/>
            <a:ext cx="5283478" cy="3856133"/>
          </a:xfrm>
          <a:prstGeom prst="rect">
            <a:avLst/>
          </a:prstGeom>
          <a:noFill/>
          <a:ln>
            <a:noFill/>
          </a:ln>
        </p:spPr>
      </p:pic>
      <p:sp>
        <p:nvSpPr>
          <p:cNvPr id="654" name="Google Shape;654;p58"/>
          <p:cNvSpPr/>
          <p:nvPr/>
        </p:nvSpPr>
        <p:spPr>
          <a:xfrm>
            <a:off x="352546" y="861367"/>
            <a:ext cx="1160895"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600">
                <a:solidFill>
                  <a:srgbClr val="C55A11"/>
                </a:solidFill>
                <a:latin typeface="Arial Rounded"/>
                <a:ea typeface="Arial Rounded"/>
                <a:cs typeface="Arial Rounded"/>
                <a:sym typeface="Arial Rounded"/>
              </a:rPr>
              <a:t>UPV</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pic>
        <p:nvPicPr>
          <p:cNvPr descr="Google Shape;638;p43" id="660" name="Google Shape;660;p59"/>
          <p:cNvPicPr preferRelativeResize="0"/>
          <p:nvPr/>
        </p:nvPicPr>
        <p:blipFill rotWithShape="1">
          <a:blip r:embed="rId3">
            <a:alphaModFix/>
          </a:blip>
          <a:srcRect b="0" l="0" r="0" t="6032"/>
          <a:stretch/>
        </p:blipFill>
        <p:spPr>
          <a:xfrm>
            <a:off x="1195625" y="986499"/>
            <a:ext cx="6447950" cy="5220277"/>
          </a:xfrm>
          <a:prstGeom prst="rect">
            <a:avLst/>
          </a:prstGeom>
          <a:noFill/>
          <a:ln>
            <a:noFill/>
          </a:ln>
        </p:spPr>
      </p:pic>
      <p:sp>
        <p:nvSpPr>
          <p:cNvPr id="661" name="Google Shape;661;p59"/>
          <p:cNvSpPr txBox="1"/>
          <p:nvPr>
            <p:ph idx="4294967295" type="ctrTitle"/>
          </p:nvPr>
        </p:nvSpPr>
        <p:spPr>
          <a:xfrm>
            <a:off x="2236299" y="72424"/>
            <a:ext cx="4958400" cy="665400"/>
          </a:xfrm>
          <a:prstGeom prst="rect">
            <a:avLst/>
          </a:prstGeom>
          <a:noFill/>
          <a:ln>
            <a:noFill/>
          </a:ln>
        </p:spPr>
        <p:txBody>
          <a:bodyPr anchorCtr="0" anchor="ctr" bIns="45675" lIns="45675" spcFirstLastPara="1" rIns="45675" wrap="square" tIns="45675">
            <a:noAutofit/>
          </a:bodyPr>
          <a:lstStyle/>
          <a:p>
            <a:pPr indent="0" lvl="0" marL="0" marR="0" rtl="0" algn="l">
              <a:lnSpc>
                <a:spcPct val="90000"/>
              </a:lnSpc>
              <a:spcBef>
                <a:spcPts val="0"/>
              </a:spcBef>
              <a:spcAft>
                <a:spcPts val="0"/>
              </a:spcAft>
              <a:buClr>
                <a:srgbClr val="FFFFFF"/>
              </a:buClr>
              <a:buSzPts val="2300"/>
              <a:buFont typeface="Calibri"/>
              <a:buNone/>
            </a:pPr>
            <a:r>
              <a:rPr b="1" i="0" lang="es-ES" sz="2300" u="none" cap="none" strike="noStrike">
                <a:solidFill>
                  <a:srgbClr val="FFFFFF"/>
                </a:solidFill>
                <a:latin typeface="Calibri"/>
                <a:ea typeface="Calibri"/>
                <a:cs typeface="Calibri"/>
                <a:sym typeface="Calibri"/>
              </a:rPr>
              <a:t>Estructura Matricial Google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pic>
        <p:nvPicPr>
          <p:cNvPr descr="Google Shape;644;p44" id="666" name="Google Shape;666;p60"/>
          <p:cNvPicPr preferRelativeResize="0"/>
          <p:nvPr/>
        </p:nvPicPr>
        <p:blipFill rotWithShape="1">
          <a:blip r:embed="rId3">
            <a:alphaModFix/>
          </a:blip>
          <a:srcRect b="38538" l="1633" r="79968" t="30076"/>
          <a:stretch/>
        </p:blipFill>
        <p:spPr>
          <a:xfrm>
            <a:off x="3679435" y="1058874"/>
            <a:ext cx="1976376" cy="3941484"/>
          </a:xfrm>
          <a:prstGeom prst="rect">
            <a:avLst/>
          </a:prstGeom>
          <a:noFill/>
          <a:ln>
            <a:noFill/>
          </a:ln>
        </p:spPr>
      </p:pic>
      <p:sp>
        <p:nvSpPr>
          <p:cNvPr id="667" name="Google Shape;667;p60"/>
          <p:cNvSpPr txBox="1"/>
          <p:nvPr>
            <p:ph idx="4294967295" type="ctrTitle"/>
          </p:nvPr>
        </p:nvSpPr>
        <p:spPr>
          <a:xfrm>
            <a:off x="2236299" y="97824"/>
            <a:ext cx="4958400" cy="665400"/>
          </a:xfrm>
          <a:prstGeom prst="rect">
            <a:avLst/>
          </a:prstGeom>
          <a:noFill/>
          <a:ln>
            <a:noFill/>
          </a:ln>
        </p:spPr>
        <p:txBody>
          <a:bodyPr anchorCtr="0" anchor="ctr" bIns="45675" lIns="45675" spcFirstLastPara="1" rIns="45675" wrap="square" tIns="45675">
            <a:noAutofit/>
          </a:bodyPr>
          <a:lstStyle/>
          <a:p>
            <a:pPr indent="0" lvl="0" marL="0" marR="0" rtl="0" algn="l">
              <a:lnSpc>
                <a:spcPct val="90000"/>
              </a:lnSpc>
              <a:spcBef>
                <a:spcPts val="0"/>
              </a:spcBef>
              <a:spcAft>
                <a:spcPts val="0"/>
              </a:spcAft>
              <a:buClr>
                <a:srgbClr val="FFFFFF"/>
              </a:buClr>
              <a:buSzPts val="2300"/>
              <a:buFont typeface="Calibri"/>
              <a:buNone/>
            </a:pPr>
            <a:r>
              <a:rPr b="1" i="0" lang="es-ES" sz="2300" u="none" cap="none" strike="noStrike">
                <a:solidFill>
                  <a:srgbClr val="FFFFFF"/>
                </a:solidFill>
                <a:latin typeface="Calibri"/>
                <a:ea typeface="Calibri"/>
                <a:cs typeface="Calibri"/>
                <a:sym typeface="Calibri"/>
              </a:rPr>
              <a:t>Estructura Matricial Google</a:t>
            </a:r>
            <a:endParaRPr/>
          </a:p>
        </p:txBody>
      </p:sp>
      <p:pic>
        <p:nvPicPr>
          <p:cNvPr descr="Google Shape;646;p44" id="668" name="Google Shape;668;p60"/>
          <p:cNvPicPr preferRelativeResize="0"/>
          <p:nvPr/>
        </p:nvPicPr>
        <p:blipFill rotWithShape="1">
          <a:blip r:embed="rId3">
            <a:alphaModFix/>
          </a:blip>
          <a:srcRect b="0" l="0" r="0" t="66331"/>
          <a:stretch/>
        </p:blipFill>
        <p:spPr>
          <a:xfrm>
            <a:off x="278900" y="2928658"/>
            <a:ext cx="8690625" cy="34206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61"/>
          <p:cNvSpPr txBox="1"/>
          <p:nvPr>
            <p:ph idx="4294967295" type="ctrTitle"/>
          </p:nvPr>
        </p:nvSpPr>
        <p:spPr>
          <a:xfrm>
            <a:off x="1126632" y="1417093"/>
            <a:ext cx="6040523" cy="451032"/>
          </a:xfrm>
          <a:prstGeom prst="rect">
            <a:avLst/>
          </a:prstGeom>
          <a:noFill/>
          <a:ln>
            <a:noFill/>
          </a:ln>
        </p:spPr>
        <p:txBody>
          <a:bodyPr anchorCtr="0" anchor="ctr" bIns="45675" lIns="45675" spcFirstLastPara="1" rIns="45675" wrap="square" tIns="45675">
            <a:noAutofit/>
          </a:bodyPr>
          <a:lstStyle/>
          <a:p>
            <a:pPr indent="0" lvl="0" marL="0" marR="0" rtl="0" algn="l">
              <a:lnSpc>
                <a:spcPct val="90000"/>
              </a:lnSpc>
              <a:spcBef>
                <a:spcPts val="0"/>
              </a:spcBef>
              <a:spcAft>
                <a:spcPts val="0"/>
              </a:spcAft>
              <a:buClr>
                <a:srgbClr val="F19D64"/>
              </a:buClr>
              <a:buSzPts val="2300"/>
              <a:buFont typeface="Calibri"/>
              <a:buNone/>
            </a:pPr>
            <a:r>
              <a:rPr b="1" i="0" lang="es-ES" sz="2300" u="none" cap="none" strike="noStrike">
                <a:solidFill>
                  <a:srgbClr val="999999"/>
                </a:solidFill>
                <a:latin typeface="Calibri"/>
                <a:ea typeface="Calibri"/>
                <a:cs typeface="Calibri"/>
                <a:sym typeface="Calibri"/>
              </a:rPr>
              <a:t>Dinamizando y flexibilizando la cadena de valor</a:t>
            </a:r>
            <a:endParaRPr>
              <a:solidFill>
                <a:srgbClr val="999999"/>
              </a:solidFill>
            </a:endParaRPr>
          </a:p>
        </p:txBody>
      </p:sp>
      <p:sp>
        <p:nvSpPr>
          <p:cNvPr id="675" name="Google Shape;675;p61"/>
          <p:cNvSpPr txBox="1"/>
          <p:nvPr>
            <p:ph idx="4294967295" type="subTitle"/>
          </p:nvPr>
        </p:nvSpPr>
        <p:spPr>
          <a:xfrm>
            <a:off x="413670" y="3346264"/>
            <a:ext cx="4607118" cy="2336603"/>
          </a:xfrm>
          <a:prstGeom prst="rect">
            <a:avLst/>
          </a:prstGeom>
          <a:noFill/>
          <a:ln>
            <a:noFill/>
          </a:ln>
        </p:spPr>
        <p:txBody>
          <a:bodyPr anchorCtr="0" anchor="ctr" bIns="45675" lIns="45675" spcFirstLastPara="1" rIns="45675" wrap="square" tIns="45675">
            <a:noAutofit/>
          </a:bodyPr>
          <a:lstStyle/>
          <a:p>
            <a:pPr indent="-342900" lvl="0" marL="342900" marR="0" rtl="0" algn="l">
              <a:lnSpc>
                <a:spcPct val="100000"/>
              </a:lnSpc>
              <a:spcBef>
                <a:spcPts val="0"/>
              </a:spcBef>
              <a:spcAft>
                <a:spcPts val="0"/>
              </a:spcAft>
              <a:buClr>
                <a:srgbClr val="833C0B"/>
              </a:buClr>
              <a:buSzPts val="1600"/>
              <a:buFont typeface="Helvetica Neue"/>
              <a:buAutoNum type="arabicParenR" startAt="2"/>
            </a:pPr>
            <a:r>
              <a:rPr b="1" i="1" lang="es-ES" sz="1500" u="none" cap="none" strike="noStrike">
                <a:solidFill>
                  <a:srgbClr val="833C0B"/>
                </a:solidFill>
                <a:latin typeface="Arial"/>
                <a:ea typeface="Arial"/>
                <a:cs typeface="Arial"/>
                <a:sym typeface="Arial"/>
              </a:rPr>
              <a:t>Eliminar</a:t>
            </a:r>
            <a:r>
              <a:rPr b="1" i="0" lang="es-ES" sz="1500" u="none" cap="none" strike="noStrike">
                <a:solidFill>
                  <a:srgbClr val="833C0B"/>
                </a:solidFill>
                <a:latin typeface="Arial"/>
                <a:ea typeface="Arial"/>
                <a:cs typeface="Arial"/>
                <a:sym typeface="Arial"/>
              </a:rPr>
              <a:t> </a:t>
            </a:r>
            <a:r>
              <a:rPr b="1" i="1" lang="es-ES" sz="1500" u="none" cap="none" strike="noStrike">
                <a:solidFill>
                  <a:srgbClr val="833C0B"/>
                </a:solidFill>
                <a:latin typeface="Arial"/>
                <a:ea typeface="Arial"/>
                <a:cs typeface="Arial"/>
                <a:sym typeface="Arial"/>
              </a:rPr>
              <a:t>las actividades innecesarias: </a:t>
            </a:r>
            <a:r>
              <a:rPr b="0" i="0" lang="es-ES" sz="1500" u="none" cap="none" strike="noStrike">
                <a:solidFill>
                  <a:srgbClr val="000000"/>
                </a:solidFill>
                <a:latin typeface="Arial"/>
                <a:ea typeface="Arial"/>
                <a:cs typeface="Arial"/>
                <a:sym typeface="Arial"/>
              </a:rPr>
              <a:t>reducir costes estructurales y de coordinación y control, evitar rigideces e ineficacias a la organización, y </a:t>
            </a:r>
            <a:r>
              <a:rPr b="1" i="0" lang="es-ES" sz="1500" u="none" cap="none" strike="noStrike">
                <a:solidFill>
                  <a:srgbClr val="000000"/>
                </a:solidFill>
                <a:latin typeface="Arial"/>
                <a:ea typeface="Arial"/>
                <a:cs typeface="Arial"/>
                <a:sym typeface="Arial"/>
              </a:rPr>
              <a:t>dejar </a:t>
            </a:r>
            <a:r>
              <a:rPr b="0" i="0" lang="es-ES" sz="1500" u="none" cap="none" strike="noStrike">
                <a:solidFill>
                  <a:srgbClr val="000000"/>
                </a:solidFill>
                <a:latin typeface="Arial"/>
                <a:ea typeface="Arial"/>
                <a:cs typeface="Arial"/>
                <a:sym typeface="Arial"/>
              </a:rPr>
              <a:t>las que proporcionan valor (satisfacción al cliente, margen) y son necesarias para </a:t>
            </a:r>
            <a:r>
              <a:rPr b="1" i="0" lang="es-ES" sz="1500" u="none" cap="none" strike="noStrike">
                <a:solidFill>
                  <a:srgbClr val="000000"/>
                </a:solidFill>
                <a:latin typeface="Arial"/>
                <a:ea typeface="Arial"/>
                <a:cs typeface="Arial"/>
                <a:sym typeface="Arial"/>
              </a:rPr>
              <a:t>competir eficazmente</a:t>
            </a:r>
            <a:r>
              <a:rPr b="0" i="0" lang="es-ES" sz="1500" u="none" cap="none" strike="noStrike">
                <a:solidFill>
                  <a:srgbClr val="000000"/>
                </a:solidFill>
                <a:latin typeface="Arial"/>
                <a:ea typeface="Arial"/>
                <a:cs typeface="Arial"/>
                <a:sym typeface="Arial"/>
              </a:rPr>
              <a:t>.</a:t>
            </a:r>
            <a:endParaRPr/>
          </a:p>
          <a:p>
            <a:pPr indent="-342900" lvl="0" marL="342900" marR="0" rtl="0" algn="l">
              <a:lnSpc>
                <a:spcPct val="100000"/>
              </a:lnSpc>
              <a:spcBef>
                <a:spcPts val="600"/>
              </a:spcBef>
              <a:spcAft>
                <a:spcPts val="0"/>
              </a:spcAft>
              <a:buClr>
                <a:srgbClr val="833C0B"/>
              </a:buClr>
              <a:buSzPts val="1600"/>
              <a:buFont typeface="Helvetica Neue"/>
              <a:buAutoNum type="arabicParenR" startAt="2"/>
            </a:pPr>
            <a:r>
              <a:rPr b="1" i="1" lang="es-ES" sz="1500" u="none" cap="none" strike="noStrike">
                <a:solidFill>
                  <a:srgbClr val="833C0B"/>
                </a:solidFill>
                <a:latin typeface="Arial"/>
                <a:ea typeface="Arial"/>
                <a:cs typeface="Arial"/>
                <a:sym typeface="Arial"/>
              </a:rPr>
              <a:t>Plantear la </a:t>
            </a:r>
            <a:r>
              <a:rPr b="0" i="0" lang="es-ES" sz="1500" u="none" cap="none" strike="noStrike">
                <a:solidFill>
                  <a:srgbClr val="000000"/>
                </a:solidFill>
                <a:latin typeface="Arial"/>
                <a:ea typeface="Arial"/>
                <a:cs typeface="Arial"/>
                <a:sym typeface="Arial"/>
              </a:rPr>
              <a:t>gestión de la “cadena” y determinar la conveniencia o no de su ruptura o de la “diferenciación y segregación” de actividades</a:t>
            </a:r>
            <a:r>
              <a:rPr b="1" i="0" lang="es-ES" sz="1500" u="none" cap="none" strike="noStrike">
                <a:solidFill>
                  <a:srgbClr val="000000"/>
                </a:solidFill>
                <a:latin typeface="Arial"/>
                <a:ea typeface="Arial"/>
                <a:cs typeface="Arial"/>
                <a:sym typeface="Arial"/>
              </a:rPr>
              <a:t>. </a:t>
            </a:r>
            <a:endParaRPr/>
          </a:p>
        </p:txBody>
      </p:sp>
      <p:sp>
        <p:nvSpPr>
          <p:cNvPr id="676" name="Google Shape;676;p61"/>
          <p:cNvSpPr txBox="1"/>
          <p:nvPr/>
        </p:nvSpPr>
        <p:spPr>
          <a:xfrm>
            <a:off x="195954" y="754714"/>
            <a:ext cx="9271030" cy="540000"/>
          </a:xfrm>
          <a:prstGeom prst="rect">
            <a:avLst/>
          </a:prstGeom>
          <a:no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833C0B"/>
              </a:buClr>
              <a:buSzPts val="2400"/>
              <a:buFont typeface="Arial"/>
              <a:buNone/>
            </a:pPr>
            <a:r>
              <a:rPr b="1" i="0" lang="es-ES" sz="2400" u="none" cap="none" strike="noStrike">
                <a:solidFill>
                  <a:srgbClr val="B5203F"/>
                </a:solidFill>
                <a:latin typeface="Arial"/>
                <a:ea typeface="Arial"/>
                <a:cs typeface="Arial"/>
                <a:sym typeface="Arial"/>
              </a:rPr>
              <a:t>3.2. Nuevas Formas Organizativas</a:t>
            </a:r>
            <a:endParaRPr>
              <a:solidFill>
                <a:srgbClr val="B5203F"/>
              </a:solidFill>
            </a:endParaRPr>
          </a:p>
        </p:txBody>
      </p:sp>
      <p:sp>
        <p:nvSpPr>
          <p:cNvPr id="677" name="Google Shape;677;p61"/>
          <p:cNvSpPr/>
          <p:nvPr/>
        </p:nvSpPr>
        <p:spPr>
          <a:xfrm>
            <a:off x="232959" y="1916253"/>
            <a:ext cx="8678081"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La dinámica actual de los mercados exige a las empresas la capacidad de </a:t>
            </a:r>
            <a:r>
              <a:rPr b="1" i="1" lang="es-ES" sz="1600">
                <a:solidFill>
                  <a:srgbClr val="833C0B"/>
                </a:solidFill>
                <a:latin typeface="Arial"/>
                <a:ea typeface="Arial"/>
                <a:cs typeface="Arial"/>
                <a:sym typeface="Arial"/>
              </a:rPr>
              <a:t>adaptación y flexibilidad </a:t>
            </a:r>
            <a:r>
              <a:rPr lang="es-ES" sz="1600">
                <a:solidFill>
                  <a:schemeClr val="dk1"/>
                </a:solidFill>
                <a:latin typeface="Arial"/>
                <a:ea typeface="Arial"/>
                <a:cs typeface="Arial"/>
                <a:sym typeface="Arial"/>
              </a:rPr>
              <a:t>necesarias para ser más eficientes y anticiparse a los cambios del entorno. El Análisis de la Cadena de valor es un recurso para ello:</a:t>
            </a:r>
            <a:endParaRPr/>
          </a:p>
          <a:p>
            <a:pPr indent="-263525" lvl="1" marL="444500" marR="0" rtl="0" algn="l">
              <a:spcBef>
                <a:spcPts val="1200"/>
              </a:spcBef>
              <a:spcAft>
                <a:spcPts val="0"/>
              </a:spcAft>
              <a:buClr>
                <a:srgbClr val="833C0B"/>
              </a:buClr>
              <a:buSzPts val="1500"/>
              <a:buFont typeface="Helvetica Neue"/>
              <a:buAutoNum type="arabicParenR"/>
            </a:pPr>
            <a:r>
              <a:rPr b="1" i="1" lang="es-ES" sz="1500" u="none" cap="none" strike="noStrike">
                <a:solidFill>
                  <a:srgbClr val="833C0B"/>
                </a:solidFill>
                <a:latin typeface="Arial"/>
                <a:ea typeface="Arial"/>
                <a:cs typeface="Arial"/>
                <a:sym typeface="Arial"/>
              </a:rPr>
              <a:t>Conocimiento de la cadena de valor de la empresa </a:t>
            </a:r>
            <a:r>
              <a:rPr b="0" i="0" lang="es-ES" sz="1500" u="none" cap="none" strike="noStrike">
                <a:solidFill>
                  <a:schemeClr val="dk1"/>
                </a:solidFill>
                <a:latin typeface="Arial"/>
                <a:ea typeface="Arial"/>
                <a:cs typeface="Arial"/>
                <a:sym typeface="Arial"/>
              </a:rPr>
              <a:t>para entender las aportaciones de cada una de ellas a la creación del valor o del margen económico de la empresa</a:t>
            </a:r>
            <a:r>
              <a:rPr b="0" i="0" lang="es-ES" sz="1600" u="none" cap="none" strike="noStrike">
                <a:solidFill>
                  <a:schemeClr val="dk1"/>
                </a:solidFill>
                <a:latin typeface="Arial"/>
                <a:ea typeface="Arial"/>
                <a:cs typeface="Arial"/>
                <a:sym typeface="Arial"/>
              </a:rPr>
              <a:t>.</a:t>
            </a:r>
            <a:endParaRPr/>
          </a:p>
        </p:txBody>
      </p:sp>
      <p:sp>
        <p:nvSpPr>
          <p:cNvPr id="678" name="Google Shape;678;p61"/>
          <p:cNvSpPr/>
          <p:nvPr/>
        </p:nvSpPr>
        <p:spPr>
          <a:xfrm>
            <a:off x="78759" y="5688912"/>
            <a:ext cx="6454200" cy="523800"/>
          </a:xfrm>
          <a:prstGeom prst="rect">
            <a:avLst/>
          </a:prstGeom>
          <a:noFill/>
          <a:ln>
            <a:noFill/>
          </a:ln>
        </p:spPr>
        <p:txBody>
          <a:bodyPr anchorCtr="0" anchor="t" bIns="45675" lIns="45675" spcFirstLastPara="1" rIns="45675" wrap="square" tIns="45675">
            <a:noAutofit/>
          </a:bodyPr>
          <a:lstStyle/>
          <a:p>
            <a:pPr indent="0" lvl="0" marL="0" marR="0" rtl="0" algn="l">
              <a:lnSpc>
                <a:spcPct val="80000"/>
              </a:lnSpc>
              <a:spcBef>
                <a:spcPts val="0"/>
              </a:spcBef>
              <a:spcAft>
                <a:spcPts val="0"/>
              </a:spcAft>
              <a:buNone/>
            </a:pPr>
            <a:r>
              <a:rPr lang="es-ES" sz="1700">
                <a:solidFill>
                  <a:srgbClr val="002060"/>
                </a:solidFill>
                <a:latin typeface="Arial"/>
                <a:ea typeface="Arial"/>
                <a:cs typeface="Arial"/>
                <a:sym typeface="Arial"/>
              </a:rPr>
              <a:t>Estas nuevas forma organizativas nacidas de una “ruptura de actividades” </a:t>
            </a:r>
            <a:r>
              <a:rPr lang="es-ES" sz="1400">
                <a:solidFill>
                  <a:srgbClr val="002060"/>
                </a:solidFill>
                <a:latin typeface="Arial"/>
                <a:ea typeface="Arial"/>
                <a:cs typeface="Arial"/>
                <a:sym typeface="Arial"/>
              </a:rPr>
              <a:t>🡪</a:t>
            </a:r>
            <a:r>
              <a:rPr lang="es-ES" sz="1700">
                <a:solidFill>
                  <a:srgbClr val="002060"/>
                </a:solidFill>
                <a:latin typeface="Arial"/>
                <a:ea typeface="Arial"/>
                <a:cs typeface="Arial"/>
                <a:sym typeface="Arial"/>
              </a:rPr>
              <a:t> se denominan de “</a:t>
            </a:r>
            <a:r>
              <a:rPr b="1" lang="es-ES" sz="1700">
                <a:solidFill>
                  <a:srgbClr val="833C0B"/>
                </a:solidFill>
                <a:latin typeface="Arial"/>
                <a:ea typeface="Arial"/>
                <a:cs typeface="Arial"/>
                <a:sym typeface="Arial"/>
              </a:rPr>
              <a:t>forma flexible”, “en red” o “virtual”</a:t>
            </a:r>
            <a:endParaRPr/>
          </a:p>
        </p:txBody>
      </p:sp>
      <p:pic>
        <p:nvPicPr>
          <p:cNvPr id="679" name="Google Shape;679;p61"/>
          <p:cNvPicPr preferRelativeResize="0"/>
          <p:nvPr/>
        </p:nvPicPr>
        <p:blipFill rotWithShape="1">
          <a:blip r:embed="rId3">
            <a:alphaModFix/>
          </a:blip>
          <a:srcRect b="0" l="0" r="0" t="0"/>
          <a:stretch/>
        </p:blipFill>
        <p:spPr>
          <a:xfrm>
            <a:off x="5113421" y="3653541"/>
            <a:ext cx="4030579" cy="25764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62"/>
          <p:cNvSpPr/>
          <p:nvPr/>
        </p:nvSpPr>
        <p:spPr>
          <a:xfrm>
            <a:off x="2286000" y="3105835"/>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686" name="Google Shape;686;p62"/>
          <p:cNvSpPr/>
          <p:nvPr/>
        </p:nvSpPr>
        <p:spPr>
          <a:xfrm>
            <a:off x="-5882105" y="828675"/>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es-E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descr="   Modularidad. Constituye una alternativa en que áreas o    procesos de la organización que construyen módulos    comple..." id="687" name="Google Shape;687;p62"/>
          <p:cNvSpPr/>
          <p:nvPr/>
        </p:nvSpPr>
        <p:spPr>
          <a:xfrm>
            <a:off x="-581225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Empresa de    producción (corea)                                                       Empresa de                         ..." id="688" name="Google Shape;688;p62"/>
          <p:cNvSpPr/>
          <p:nvPr/>
        </p:nvSpPr>
        <p:spPr>
          <a:xfrm>
            <a:off x="-540903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Las ventajas de la estructura en redes son:Permite  competitividad en escala global, pues aprovecha lasventajas en todo e..." id="689" name="Google Shape;689;p62"/>
          <p:cNvSpPr/>
          <p:nvPr/>
        </p:nvSpPr>
        <p:spPr>
          <a:xfrm>
            <a:off x="-500580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Las posibles desventajas de la estructura en redes son:Falta de control global, pues los gerentes no tienen todas lasoper..." id="690" name="Google Shape;690;p62"/>
          <p:cNvSpPr/>
          <p:nvPr/>
        </p:nvSpPr>
        <p:spPr>
          <a:xfrm>
            <a:off x="-460258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El teletrabajo, o trabajo a distancia, permitetrabajar en un lugar diferente a la oficina. Es unade las medidas de la Admi..." id="691" name="Google Shape;691;p62"/>
          <p:cNvSpPr/>
          <p:nvPr/>
        </p:nvSpPr>
        <p:spPr>
          <a:xfrm>
            <a:off x="-419935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Ventajas para el trabajador:Mayor autonomía,   flexibilidad y movilidadAumento de la productividadMás oportunidades lab..." id="692" name="Google Shape;692;p62"/>
          <p:cNvSpPr/>
          <p:nvPr/>
        </p:nvSpPr>
        <p:spPr>
          <a:xfrm>
            <a:off x="-379613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   Menor estrés   Menos desplazamientos, evitando o reduciendo los movimientos    pendulares (más respeto al medio ambie..." id="693" name="Google Shape;693;p62"/>
          <p:cNvSpPr/>
          <p:nvPr/>
        </p:nvSpPr>
        <p:spPr>
          <a:xfrm>
            <a:off x="-339290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Para la empresaMenos problemas de convivencia entre empleadosMayor productividad debido a la implantación del trabajopor o..." id="694" name="Google Shape;694;p62"/>
          <p:cNvSpPr/>
          <p:nvPr/>
        </p:nvSpPr>
        <p:spPr>
          <a:xfrm>
            <a:off x="-298968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   Implementación de las Nuevas Tecnologías de la información, ya que    la empresa que contrata *Teletrabajadores está o..." id="695" name="Google Shape;695;p62"/>
          <p:cNvSpPr/>
          <p:nvPr/>
        </p:nvSpPr>
        <p:spPr>
          <a:xfrm>
            <a:off x="-258645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Para el trabajadorFalta de ambiente laboral, el ambiente en el que eltrabajador labora puede no ser el más apto para lare..." id="696" name="Google Shape;696;p62"/>
          <p:cNvSpPr/>
          <p:nvPr/>
        </p:nvSpPr>
        <p:spPr>
          <a:xfrm>
            <a:off x="-218323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Para la empresaSuele  haber pérdida de jerarquías, aunque este hecho notiene porque constituir una desventaja sino que pu..." id="697" name="Google Shape;697;p62"/>
          <p:cNvSpPr/>
          <p:nvPr/>
        </p:nvSpPr>
        <p:spPr>
          <a:xfrm>
            <a:off x="-178000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8" name="Google Shape;698;p62"/>
          <p:cNvSpPr/>
          <p:nvPr/>
        </p:nvSpPr>
        <p:spPr>
          <a:xfrm>
            <a:off x="180474" y="1452515"/>
            <a:ext cx="4920915" cy="32162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Arial"/>
                <a:ea typeface="Arial"/>
                <a:cs typeface="Arial"/>
                <a:sym typeface="Arial"/>
              </a:rPr>
              <a:t>Las </a:t>
            </a:r>
            <a:r>
              <a:rPr b="1" i="1" lang="es-ES" sz="1800">
                <a:solidFill>
                  <a:srgbClr val="4C3C90"/>
                </a:solidFill>
                <a:latin typeface="Arial"/>
                <a:ea typeface="Arial"/>
                <a:cs typeface="Arial"/>
                <a:sym typeface="Arial"/>
              </a:rPr>
              <a:t>organizaciones en red (network organization) </a:t>
            </a:r>
            <a:r>
              <a:rPr lang="es-ES" sz="1800">
                <a:solidFill>
                  <a:schemeClr val="dk1"/>
                </a:solidFill>
                <a:latin typeface="Arial"/>
                <a:ea typeface="Arial"/>
                <a:cs typeface="Arial"/>
                <a:sym typeface="Arial"/>
              </a:rPr>
              <a:t>transfieren alguna de sus funciones hacia empresas o unidades separadas o independientes, que se interconectan por medio de una </a:t>
            </a:r>
            <a:r>
              <a:rPr b="1" i="1" lang="es-ES" sz="1800">
                <a:solidFill>
                  <a:schemeClr val="dk1"/>
                </a:solidFill>
                <a:latin typeface="Arial"/>
                <a:ea typeface="Arial"/>
                <a:cs typeface="Arial"/>
                <a:sym typeface="Arial"/>
              </a:rPr>
              <a:t>pequeña unidad coordinadora</a:t>
            </a:r>
            <a:r>
              <a:rPr lang="es-ES" sz="1800">
                <a:solidFill>
                  <a:schemeClr val="dk1"/>
                </a:solidFill>
                <a:latin typeface="Arial"/>
                <a:ea typeface="Arial"/>
                <a:cs typeface="Arial"/>
                <a:sym typeface="Arial"/>
              </a:rPr>
              <a:t>, la cual se transforma en el núcleo central. </a:t>
            </a:r>
            <a:endParaRPr/>
          </a:p>
          <a:p>
            <a:pPr indent="0" lvl="0" marL="0" marR="0" rtl="0" algn="l">
              <a:spcBef>
                <a:spcPts val="600"/>
              </a:spcBef>
              <a:spcAft>
                <a:spcPts val="0"/>
              </a:spcAft>
              <a:buNone/>
            </a:pPr>
            <a:r>
              <a:rPr lang="es-ES" sz="1800">
                <a:solidFill>
                  <a:schemeClr val="dk1"/>
                </a:solidFill>
                <a:latin typeface="Arial"/>
                <a:ea typeface="Arial"/>
                <a:cs typeface="Arial"/>
                <a:sym typeface="Arial"/>
              </a:rPr>
              <a:t>La unidad central, mantiene el aspecto esencial del negocio (core business), y transfiere a terceros las actividades que estos pueden hacer mejor y con menor coste.</a:t>
            </a:r>
            <a:endParaRPr/>
          </a:p>
        </p:txBody>
      </p:sp>
      <p:sp>
        <p:nvSpPr>
          <p:cNvPr id="699" name="Google Shape;699;p62"/>
          <p:cNvSpPr txBox="1"/>
          <p:nvPr/>
        </p:nvSpPr>
        <p:spPr>
          <a:xfrm>
            <a:off x="229825" y="883800"/>
            <a:ext cx="8741700" cy="540000"/>
          </a:xfrm>
          <a:prstGeom prst="rect">
            <a:avLst/>
          </a:prstGeom>
          <a:no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833C0B"/>
              </a:buClr>
              <a:buSzPts val="2400"/>
              <a:buFont typeface="Arial"/>
              <a:buNone/>
            </a:pPr>
            <a:r>
              <a:rPr b="1" i="0" lang="es-ES" sz="2400" u="none" cap="none" strike="noStrike">
                <a:solidFill>
                  <a:srgbClr val="B5203F"/>
                </a:solidFill>
                <a:latin typeface="Arial"/>
                <a:ea typeface="Arial"/>
                <a:cs typeface="Arial"/>
                <a:sym typeface="Arial"/>
              </a:rPr>
              <a:t>3.2.1 Nuevas Formas Organizativas: Organización en red</a:t>
            </a:r>
            <a:endParaRPr>
              <a:solidFill>
                <a:srgbClr val="B5203F"/>
              </a:solidFill>
            </a:endParaRPr>
          </a:p>
        </p:txBody>
      </p:sp>
      <p:sp>
        <p:nvSpPr>
          <p:cNvPr id="700" name="Google Shape;700;p62"/>
          <p:cNvSpPr txBox="1"/>
          <p:nvPr/>
        </p:nvSpPr>
        <p:spPr>
          <a:xfrm>
            <a:off x="213939" y="5433567"/>
            <a:ext cx="3971991" cy="979457"/>
          </a:xfrm>
          <a:prstGeom prst="rect">
            <a:avLst/>
          </a:prstGeom>
          <a:noFill/>
          <a:ln>
            <a:noFill/>
          </a:ln>
        </p:spPr>
        <p:txBody>
          <a:bodyPr anchorCtr="0" anchor="t" bIns="45675" lIns="45675" spcFirstLastPara="1" rIns="45675" wrap="square" tIns="45675">
            <a:noAutofit/>
          </a:bodyPr>
          <a:lstStyle/>
          <a:p>
            <a:pPr indent="-171450" lvl="0" marL="180975" marR="0" rtl="0" algn="l">
              <a:lnSpc>
                <a:spcPct val="80000"/>
              </a:lnSpc>
              <a:spcBef>
                <a:spcPts val="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Estar centrada en lo que hace mejor</a:t>
            </a:r>
            <a:endParaRPr/>
          </a:p>
          <a:p>
            <a:pPr indent="-171450" lvl="0" marL="180975" marR="0" rtl="0" algn="l">
              <a:lnSpc>
                <a:spcPct val="80000"/>
              </a:lnSpc>
              <a:spcBef>
                <a:spcPts val="20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Permite competitividad en escala global</a:t>
            </a:r>
            <a:endParaRPr/>
          </a:p>
          <a:p>
            <a:pPr indent="-171450" lvl="0" marL="180975" marR="0" rtl="0" algn="l">
              <a:lnSpc>
                <a:spcPct val="80000"/>
              </a:lnSpc>
              <a:spcBef>
                <a:spcPts val="20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Flexibilidad de fuerza de trabajo y habilidad para hacer las tareas en donde se hacen necesarias</a:t>
            </a:r>
            <a:endParaRPr/>
          </a:p>
          <a:p>
            <a:pPr indent="-171450" lvl="0" marL="180975" marR="0" rtl="0" algn="l">
              <a:lnSpc>
                <a:spcPct val="80000"/>
              </a:lnSpc>
              <a:spcBef>
                <a:spcPts val="20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Costos administrativos reducidos</a:t>
            </a:r>
            <a:endParaRPr/>
          </a:p>
        </p:txBody>
      </p:sp>
      <p:sp>
        <p:nvSpPr>
          <p:cNvPr id="701" name="Google Shape;701;p62"/>
          <p:cNvSpPr txBox="1"/>
          <p:nvPr/>
        </p:nvSpPr>
        <p:spPr>
          <a:xfrm>
            <a:off x="4515357" y="5222228"/>
            <a:ext cx="4208952" cy="1190796"/>
          </a:xfrm>
          <a:prstGeom prst="rect">
            <a:avLst/>
          </a:prstGeom>
          <a:noFill/>
          <a:ln>
            <a:noFill/>
          </a:ln>
        </p:spPr>
        <p:txBody>
          <a:bodyPr anchorCtr="0" anchor="t" bIns="45675" lIns="45675" spcFirstLastPara="1" rIns="45675" wrap="square" tIns="45675">
            <a:noAutofit/>
          </a:bodyPr>
          <a:lstStyle/>
          <a:p>
            <a:pPr indent="-88900" lvl="0" marL="180975" marR="0" rtl="0" algn="l">
              <a:lnSpc>
                <a:spcPct val="8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171450" lvl="0" marL="180975" marR="0" rtl="0" algn="l">
              <a:lnSpc>
                <a:spcPct val="80000"/>
              </a:lnSpc>
              <a:spcBef>
                <a:spcPts val="20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Falta de control global</a:t>
            </a:r>
            <a:endParaRPr/>
          </a:p>
          <a:p>
            <a:pPr indent="-171450" lvl="0" marL="180975" marR="0" rtl="0" algn="l">
              <a:lnSpc>
                <a:spcPct val="80000"/>
              </a:lnSpc>
              <a:spcBef>
                <a:spcPts val="20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Riesgo de pérdida de información secreta</a:t>
            </a:r>
            <a:endParaRPr/>
          </a:p>
          <a:p>
            <a:pPr indent="-171450" lvl="0" marL="180975" marR="0" rtl="0" algn="l">
              <a:lnSpc>
                <a:spcPct val="80000"/>
              </a:lnSpc>
              <a:spcBef>
                <a:spcPts val="20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Mayor incertidumbre y posibilidad de errores</a:t>
            </a:r>
            <a:endParaRPr/>
          </a:p>
          <a:p>
            <a:pPr indent="-171450" lvl="0" marL="180975" marR="0" rtl="0" algn="l">
              <a:lnSpc>
                <a:spcPct val="80000"/>
              </a:lnSpc>
              <a:spcBef>
                <a:spcPts val="20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La lealtad de los empleados se debilita</a:t>
            </a:r>
            <a:endParaRPr/>
          </a:p>
          <a:p>
            <a:pPr indent="-171450" lvl="0" marL="180975" marR="0" rtl="0" algn="l">
              <a:lnSpc>
                <a:spcPct val="80000"/>
              </a:lnSpc>
              <a:spcBef>
                <a:spcPts val="200"/>
              </a:spcBef>
              <a:spcAft>
                <a:spcPts val="0"/>
              </a:spcAft>
              <a:buClr>
                <a:srgbClr val="000000"/>
              </a:buClr>
              <a:buSzPts val="1300"/>
              <a:buFont typeface="Arial"/>
              <a:buChar char="•"/>
            </a:pPr>
            <a:r>
              <a:rPr b="0" i="0" lang="es-ES" sz="1300" u="none" cap="none" strike="noStrike">
                <a:solidFill>
                  <a:srgbClr val="000000"/>
                </a:solidFill>
                <a:latin typeface="Arial"/>
                <a:ea typeface="Arial"/>
                <a:cs typeface="Arial"/>
                <a:sym typeface="Arial"/>
              </a:rPr>
              <a:t>Sacrificio de beneficios </a:t>
            </a:r>
            <a:endParaRPr/>
          </a:p>
        </p:txBody>
      </p:sp>
      <p:grpSp>
        <p:nvGrpSpPr>
          <p:cNvPr id="702" name="Google Shape;702;p62"/>
          <p:cNvGrpSpPr/>
          <p:nvPr/>
        </p:nvGrpSpPr>
        <p:grpSpPr>
          <a:xfrm>
            <a:off x="300004" y="4931668"/>
            <a:ext cx="1633643" cy="435563"/>
            <a:chOff x="0" y="163788"/>
            <a:chExt cx="966450" cy="435561"/>
          </a:xfrm>
        </p:grpSpPr>
        <p:sp>
          <p:nvSpPr>
            <p:cNvPr id="703" name="Google Shape;703;p62"/>
            <p:cNvSpPr/>
            <p:nvPr/>
          </p:nvSpPr>
          <p:spPr>
            <a:xfrm>
              <a:off x="0" y="163788"/>
              <a:ext cx="966449" cy="435561"/>
            </a:xfrm>
            <a:prstGeom prst="roundRect">
              <a:avLst>
                <a:gd fmla="val 31853" name="adj"/>
              </a:avLst>
            </a:prstGeom>
            <a:solidFill>
              <a:srgbClr val="B520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704" name="Google Shape;704;p62"/>
            <p:cNvSpPr txBox="1"/>
            <p:nvPr/>
          </p:nvSpPr>
          <p:spPr>
            <a:xfrm>
              <a:off x="0" y="230124"/>
              <a:ext cx="966450" cy="32773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Puntos Fuertes</a:t>
              </a:r>
              <a:endParaRPr/>
            </a:p>
          </p:txBody>
        </p:sp>
      </p:grpSp>
      <p:grpSp>
        <p:nvGrpSpPr>
          <p:cNvPr id="705" name="Google Shape;705;p62"/>
          <p:cNvGrpSpPr/>
          <p:nvPr/>
        </p:nvGrpSpPr>
        <p:grpSpPr>
          <a:xfrm>
            <a:off x="4423963" y="4903432"/>
            <a:ext cx="1633642" cy="435600"/>
            <a:chOff x="0" y="199898"/>
            <a:chExt cx="1633640" cy="435598"/>
          </a:xfrm>
        </p:grpSpPr>
        <p:sp>
          <p:nvSpPr>
            <p:cNvPr id="706" name="Google Shape;706;p62"/>
            <p:cNvSpPr/>
            <p:nvPr/>
          </p:nvSpPr>
          <p:spPr>
            <a:xfrm>
              <a:off x="0" y="199898"/>
              <a:ext cx="1633640" cy="435598"/>
            </a:xfrm>
            <a:prstGeom prst="roundRect">
              <a:avLst>
                <a:gd fmla="val 31853" name="adj"/>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707" name="Google Shape;707;p62"/>
            <p:cNvSpPr txBox="1"/>
            <p:nvPr/>
          </p:nvSpPr>
          <p:spPr>
            <a:xfrm>
              <a:off x="0" y="248992"/>
              <a:ext cx="1538299" cy="32773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Puntos Débiles</a:t>
              </a:r>
              <a:endParaRPr/>
            </a:p>
          </p:txBody>
        </p:sp>
      </p:grpSp>
      <p:pic>
        <p:nvPicPr>
          <p:cNvPr id="708" name="Google Shape;708;p62"/>
          <p:cNvPicPr preferRelativeResize="0"/>
          <p:nvPr/>
        </p:nvPicPr>
        <p:blipFill rotWithShape="1">
          <a:blip r:embed="rId3">
            <a:alphaModFix/>
          </a:blip>
          <a:srcRect b="8288" l="20000" r="9209" t="17097"/>
          <a:stretch/>
        </p:blipFill>
        <p:spPr>
          <a:xfrm>
            <a:off x="5402179" y="1506041"/>
            <a:ext cx="3322130" cy="2626207"/>
          </a:xfrm>
          <a:prstGeom prst="rect">
            <a:avLst/>
          </a:prstGeom>
          <a:noFill/>
          <a:ln>
            <a:noFill/>
          </a:ln>
        </p:spPr>
      </p:pic>
      <p:pic>
        <p:nvPicPr>
          <p:cNvPr id="709" name="Google Shape;709;p62"/>
          <p:cNvPicPr preferRelativeResize="0"/>
          <p:nvPr/>
        </p:nvPicPr>
        <p:blipFill rotWithShape="1">
          <a:blip r:embed="rId4">
            <a:alphaModFix/>
          </a:blip>
          <a:srcRect b="0" l="0" r="0" t="0"/>
          <a:stretch/>
        </p:blipFill>
        <p:spPr>
          <a:xfrm>
            <a:off x="6941672" y="4074427"/>
            <a:ext cx="2090925" cy="1545164"/>
          </a:xfrm>
          <a:prstGeom prst="rect">
            <a:avLst/>
          </a:prstGeom>
          <a:noFill/>
          <a:ln>
            <a:noFill/>
          </a:ln>
        </p:spPr>
      </p:pic>
      <p:cxnSp>
        <p:nvCxnSpPr>
          <p:cNvPr id="710" name="Google Shape;710;p62"/>
          <p:cNvCxnSpPr/>
          <p:nvPr/>
        </p:nvCxnSpPr>
        <p:spPr>
          <a:xfrm>
            <a:off x="4235118" y="5043591"/>
            <a:ext cx="0" cy="1152000"/>
          </a:xfrm>
          <a:prstGeom prst="straightConnector1">
            <a:avLst/>
          </a:prstGeom>
          <a:noFill/>
          <a:ln cap="flat" cmpd="sng" w="9525">
            <a:solidFill>
              <a:srgbClr val="BFBFBF"/>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Google Shape;716;p63"/>
          <p:cNvSpPr/>
          <p:nvPr/>
        </p:nvSpPr>
        <p:spPr>
          <a:xfrm>
            <a:off x="352792" y="3126800"/>
            <a:ext cx="3629661" cy="2909258"/>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lang="es-ES" sz="1800">
                <a:solidFill>
                  <a:srgbClr val="002060"/>
                </a:solidFill>
                <a:latin typeface="Arial"/>
                <a:ea typeface="Arial"/>
                <a:cs typeface="Arial"/>
                <a:sym typeface="Arial"/>
              </a:rPr>
              <a:t>La empresa matriz distribuye sus funciones a diferentes empresas que están presentes en diferentes países: </a:t>
            </a:r>
            <a:endParaRPr/>
          </a:p>
          <a:p>
            <a:pPr indent="-180975" lvl="0" marL="265113" marR="0" rtl="0" algn="l">
              <a:lnSpc>
                <a:spcPct val="7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empresa de desarrollo de productos en Australia</a:t>
            </a:r>
            <a:endParaRPr/>
          </a:p>
          <a:p>
            <a:pPr indent="-180975" lvl="0" marL="265113" marR="0" rtl="0" algn="l">
              <a:lnSpc>
                <a:spcPct val="7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empresa de centros de llamadas en Nueva Zelanda</a:t>
            </a:r>
            <a:endParaRPr/>
          </a:p>
          <a:p>
            <a:pPr indent="-180975" lvl="0" marL="265113" marR="0" rtl="0" algn="l">
              <a:lnSpc>
                <a:spcPct val="7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empresa de contabilidad en Australia</a:t>
            </a:r>
            <a:endParaRPr/>
          </a:p>
          <a:p>
            <a:pPr indent="-180975" lvl="0" marL="265113" marR="0" rtl="0" algn="l">
              <a:lnSpc>
                <a:spcPct val="7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empresa de distribución en Singapur </a:t>
            </a:r>
            <a:endParaRPr/>
          </a:p>
          <a:p>
            <a:pPr indent="-180975" lvl="0" marL="265113" marR="0" rtl="0" algn="l">
              <a:lnSpc>
                <a:spcPct val="7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y la empresa de fabricación en Malasia.</a:t>
            </a:r>
            <a:endParaRPr/>
          </a:p>
        </p:txBody>
      </p:sp>
      <p:sp>
        <p:nvSpPr>
          <p:cNvPr id="717" name="Google Shape;717;p63"/>
          <p:cNvSpPr/>
          <p:nvPr/>
        </p:nvSpPr>
        <p:spPr>
          <a:xfrm>
            <a:off x="-1129631" y="6081298"/>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br>
              <a:rPr b="0" i="0" lang="es-E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descr="   Modularidad. Constituye una alternativa en que áreas o    procesos de la organización que construyen módulos    comple..." id="718" name="Google Shape;718;p63"/>
          <p:cNvSpPr/>
          <p:nvPr/>
        </p:nvSpPr>
        <p:spPr>
          <a:xfrm>
            <a:off x="-581225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Empresa de    producción (corea)                                                       Empresa de                         ..." id="719" name="Google Shape;719;p63"/>
          <p:cNvSpPr/>
          <p:nvPr/>
        </p:nvSpPr>
        <p:spPr>
          <a:xfrm>
            <a:off x="-540903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Las ventajas de la estructura en redes son:Permite  competitividad en escala global, pues aprovecha lasventajas en todo e..." id="720" name="Google Shape;720;p63"/>
          <p:cNvSpPr/>
          <p:nvPr/>
        </p:nvSpPr>
        <p:spPr>
          <a:xfrm>
            <a:off x="-500580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Las posibles desventajas de la estructura en redes son:Falta de control global, pues los gerentes no tienen todas lasoper..." id="721" name="Google Shape;721;p63"/>
          <p:cNvSpPr/>
          <p:nvPr/>
        </p:nvSpPr>
        <p:spPr>
          <a:xfrm>
            <a:off x="-460258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El teletrabajo, o trabajo a distancia, permitetrabajar en un lugar diferente a la oficina. Es unade las medidas de la Admi..." id="722" name="Google Shape;722;p63"/>
          <p:cNvSpPr/>
          <p:nvPr/>
        </p:nvSpPr>
        <p:spPr>
          <a:xfrm>
            <a:off x="-419935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Ventajas para el trabajador:Mayor autonomía,   flexibilidad y movilidadAumento de la productividadMás oportunidades lab..." id="723" name="Google Shape;723;p63"/>
          <p:cNvSpPr/>
          <p:nvPr/>
        </p:nvSpPr>
        <p:spPr>
          <a:xfrm>
            <a:off x="-379613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   Menor estrés   Menos desplazamientos, evitando o reduciendo los movimientos    pendulares (más respeto al medio ambie..." id="724" name="Google Shape;724;p63"/>
          <p:cNvSpPr/>
          <p:nvPr/>
        </p:nvSpPr>
        <p:spPr>
          <a:xfrm>
            <a:off x="-339290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Para la empresaMenos problemas de convivencia entre empleadosMayor productividad debido a la implantación del trabajopor o..." id="725" name="Google Shape;725;p63"/>
          <p:cNvSpPr/>
          <p:nvPr/>
        </p:nvSpPr>
        <p:spPr>
          <a:xfrm>
            <a:off x="-298968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   Implementación de las Nuevas Tecnologías de la información, ya que    la empresa que contrata *Teletrabajadores está o..." id="726" name="Google Shape;726;p63"/>
          <p:cNvSpPr/>
          <p:nvPr/>
        </p:nvSpPr>
        <p:spPr>
          <a:xfrm>
            <a:off x="-258645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Para el trabajadorFalta de ambiente laboral, el ambiente en el que eltrabajador labora puede no ser el más apto para lare..." id="727" name="Google Shape;727;p63"/>
          <p:cNvSpPr/>
          <p:nvPr/>
        </p:nvSpPr>
        <p:spPr>
          <a:xfrm>
            <a:off x="-2183230"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Para la empresaSuele  haber pérdida de jerarquías, aunque este hecho notiene porque constituir una desventaja sino que pu..." id="728" name="Google Shape;728;p63"/>
          <p:cNvSpPr/>
          <p:nvPr/>
        </p:nvSpPr>
        <p:spPr>
          <a:xfrm>
            <a:off x="-1780005" y="5461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729" name="Google Shape;729;p63"/>
          <p:cNvPicPr preferRelativeResize="0"/>
          <p:nvPr/>
        </p:nvPicPr>
        <p:blipFill rotWithShape="1">
          <a:blip r:embed="rId3">
            <a:alphaModFix/>
          </a:blip>
          <a:srcRect b="0" l="0" r="0" t="0"/>
          <a:stretch/>
        </p:blipFill>
        <p:spPr>
          <a:xfrm>
            <a:off x="822023" y="1241132"/>
            <a:ext cx="2439872" cy="1603093"/>
          </a:xfrm>
          <a:prstGeom prst="rect">
            <a:avLst/>
          </a:prstGeom>
          <a:noFill/>
          <a:ln>
            <a:noFill/>
          </a:ln>
        </p:spPr>
      </p:pic>
      <p:pic>
        <p:nvPicPr>
          <p:cNvPr id="730" name="Google Shape;730;p63"/>
          <p:cNvPicPr preferRelativeResize="0"/>
          <p:nvPr/>
        </p:nvPicPr>
        <p:blipFill rotWithShape="1">
          <a:blip r:embed="rId4">
            <a:alphaModFix/>
          </a:blip>
          <a:srcRect b="0" l="0" r="0" t="0"/>
          <a:stretch/>
        </p:blipFill>
        <p:spPr>
          <a:xfrm>
            <a:off x="4958366" y="1140534"/>
            <a:ext cx="3221943" cy="1804288"/>
          </a:xfrm>
          <a:prstGeom prst="rect">
            <a:avLst/>
          </a:prstGeom>
          <a:noFill/>
          <a:ln>
            <a:noFill/>
          </a:ln>
        </p:spPr>
      </p:pic>
      <p:sp>
        <p:nvSpPr>
          <p:cNvPr id="731" name="Google Shape;731;p63"/>
          <p:cNvSpPr/>
          <p:nvPr/>
        </p:nvSpPr>
        <p:spPr>
          <a:xfrm>
            <a:off x="4572000" y="2981267"/>
            <a:ext cx="4114800" cy="3285515"/>
          </a:xfrm>
          <a:prstGeom prst="rect">
            <a:avLst/>
          </a:prstGeom>
          <a:noFill/>
          <a:ln>
            <a:noFill/>
          </a:ln>
        </p:spPr>
        <p:txBody>
          <a:bodyPr anchorCtr="0" anchor="t" bIns="45700" lIns="91425" spcFirstLastPara="1" rIns="91425" wrap="square" tIns="45700">
            <a:noAutofit/>
          </a:bodyPr>
          <a:lstStyle/>
          <a:p>
            <a:pPr indent="-180975" lvl="0" marL="180975" marR="0" rtl="0" algn="l">
              <a:lnSpc>
                <a:spcPct val="80000"/>
              </a:lnSpc>
              <a:spcBef>
                <a:spcPts val="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Utiliza la estructura de la red para externalizar la fabricación. No posee instalaciones de fabricación y traslada la producción en función de las necesidades. </a:t>
            </a:r>
            <a:endParaRPr/>
          </a:p>
          <a:p>
            <a:pPr indent="-180975" lvl="0" marL="180975" marR="0" rtl="0" algn="l">
              <a:lnSpc>
                <a:spcPct val="8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Sus miembros dispersos están vinculados por medio de tecnología avanzada. </a:t>
            </a:r>
            <a:endParaRPr/>
          </a:p>
          <a:p>
            <a:pPr indent="-180975" lvl="0" marL="180975" marR="0" rtl="0" algn="l">
              <a:lnSpc>
                <a:spcPct val="8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Subcontrata todo menos dos actividades: Marketing y Diseño, porque lo hacen mejor de lo que nadie podría hacerlo, y porque las actividades subcontratadas son un objetivo fácil para los imitadores.</a:t>
            </a:r>
            <a:endParaRPr/>
          </a:p>
        </p:txBody>
      </p:sp>
      <p:sp>
        <p:nvSpPr>
          <p:cNvPr id="732" name="Google Shape;732;p63"/>
          <p:cNvSpPr txBox="1"/>
          <p:nvPr/>
        </p:nvSpPr>
        <p:spPr>
          <a:xfrm>
            <a:off x="2330267" y="160635"/>
            <a:ext cx="29595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Organización en red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64"/>
          <p:cNvSpPr txBox="1"/>
          <p:nvPr/>
        </p:nvSpPr>
        <p:spPr>
          <a:xfrm>
            <a:off x="229816" y="731389"/>
            <a:ext cx="8322404" cy="540000"/>
          </a:xfrm>
          <a:prstGeom prst="rect">
            <a:avLst/>
          </a:prstGeom>
          <a:no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833C0B"/>
              </a:buClr>
              <a:buSzPts val="2400"/>
              <a:buFont typeface="Arial"/>
              <a:buNone/>
            </a:pPr>
            <a:r>
              <a:rPr b="1" i="0" lang="es-ES" sz="2400" u="none" cap="none" strike="noStrike">
                <a:solidFill>
                  <a:srgbClr val="B5203F"/>
                </a:solidFill>
                <a:latin typeface="Arial"/>
                <a:ea typeface="Arial"/>
                <a:cs typeface="Arial"/>
                <a:sym typeface="Arial"/>
              </a:rPr>
              <a:t>3.2.2 Nuevas Formas Organizativas: Estructura Virtual</a:t>
            </a:r>
            <a:endParaRPr>
              <a:solidFill>
                <a:srgbClr val="B5203F"/>
              </a:solidFill>
            </a:endParaRPr>
          </a:p>
        </p:txBody>
      </p:sp>
      <p:pic>
        <p:nvPicPr>
          <p:cNvPr id="739" name="Google Shape;739;p64"/>
          <p:cNvPicPr preferRelativeResize="0"/>
          <p:nvPr/>
        </p:nvPicPr>
        <p:blipFill rotWithShape="1">
          <a:blip r:embed="rId3">
            <a:alphaModFix/>
          </a:blip>
          <a:srcRect b="0" l="0" r="0" t="0"/>
          <a:stretch/>
        </p:blipFill>
        <p:spPr>
          <a:xfrm>
            <a:off x="5917209" y="1564618"/>
            <a:ext cx="3065928" cy="2308324"/>
          </a:xfrm>
          <a:prstGeom prst="rect">
            <a:avLst/>
          </a:prstGeom>
          <a:noFill/>
          <a:ln>
            <a:noFill/>
          </a:ln>
        </p:spPr>
      </p:pic>
      <p:grpSp>
        <p:nvGrpSpPr>
          <p:cNvPr id="740" name="Google Shape;740;p64"/>
          <p:cNvGrpSpPr/>
          <p:nvPr/>
        </p:nvGrpSpPr>
        <p:grpSpPr>
          <a:xfrm>
            <a:off x="0" y="1459624"/>
            <a:ext cx="8864744" cy="2925158"/>
            <a:chOff x="0" y="1555880"/>
            <a:chExt cx="8864744" cy="2925158"/>
          </a:xfrm>
        </p:grpSpPr>
        <p:sp>
          <p:nvSpPr>
            <p:cNvPr id="741" name="Google Shape;741;p64"/>
            <p:cNvSpPr/>
            <p:nvPr/>
          </p:nvSpPr>
          <p:spPr>
            <a:xfrm>
              <a:off x="0" y="1555880"/>
              <a:ext cx="6047634" cy="2410916"/>
            </a:xfrm>
            <a:prstGeom prst="rect">
              <a:avLst/>
            </a:prstGeom>
            <a:noFill/>
            <a:ln>
              <a:noFill/>
            </a:ln>
          </p:spPr>
          <p:txBody>
            <a:bodyPr anchorCtr="0" anchor="t" bIns="45700" lIns="91425" spcFirstLastPara="1" rIns="91425" wrap="square" tIns="45700">
              <a:noAutofit/>
            </a:bodyPr>
            <a:lstStyle/>
            <a:p>
              <a:pPr indent="-285750" lvl="0" marL="285750" marR="0" rtl="0" algn="just">
                <a:spcBef>
                  <a:spcPts val="0"/>
                </a:spcBef>
                <a:spcAft>
                  <a:spcPts val="0"/>
                </a:spcAft>
                <a:buClr>
                  <a:srgbClr val="833C0B"/>
                </a:buClr>
                <a:buSzPts val="1440"/>
                <a:buFont typeface="Noto Sans Symbols"/>
                <a:buChar char="🠞"/>
              </a:pPr>
              <a:r>
                <a:rPr lang="es-ES" sz="1800">
                  <a:solidFill>
                    <a:schemeClr val="dk1"/>
                  </a:solidFill>
                  <a:latin typeface="Arial"/>
                  <a:ea typeface="Arial"/>
                  <a:cs typeface="Arial"/>
                  <a:sym typeface="Arial"/>
                </a:rPr>
                <a:t>Las </a:t>
              </a:r>
              <a:r>
                <a:rPr b="1" i="1" lang="es-ES" sz="1800">
                  <a:solidFill>
                    <a:srgbClr val="4C3C90"/>
                  </a:solidFill>
                  <a:latin typeface="Arial"/>
                  <a:ea typeface="Arial"/>
                  <a:cs typeface="Arial"/>
                  <a:sym typeface="Arial"/>
                </a:rPr>
                <a:t>organizaciones virtuales </a:t>
              </a:r>
              <a:r>
                <a:rPr lang="es-ES" sz="1800">
                  <a:solidFill>
                    <a:srgbClr val="333333"/>
                  </a:solidFill>
                  <a:latin typeface="Arial"/>
                  <a:ea typeface="Arial"/>
                  <a:cs typeface="Arial"/>
                  <a:sym typeface="Arial"/>
                </a:rPr>
                <a:t>se basan en la contratación de </a:t>
              </a:r>
              <a:r>
                <a:rPr lang="es-ES" sz="1800">
                  <a:solidFill>
                    <a:schemeClr val="dk1"/>
                  </a:solidFill>
                  <a:latin typeface="Arial"/>
                  <a:ea typeface="Arial"/>
                  <a:cs typeface="Arial"/>
                  <a:sym typeface="Arial"/>
                </a:rPr>
                <a:t>empresas independientes para realizar aquellas actividades en las cuales son mejores asociándose en una red, que actuando como una sola empresa.</a:t>
              </a:r>
              <a:endParaRPr/>
            </a:p>
            <a:p>
              <a:pPr indent="-285750" lvl="0" marL="285750" marR="0" rtl="0" algn="l">
                <a:spcBef>
                  <a:spcPts val="800"/>
                </a:spcBef>
                <a:spcAft>
                  <a:spcPts val="0"/>
                </a:spcAft>
                <a:buClr>
                  <a:srgbClr val="833C0B"/>
                </a:buClr>
                <a:buSzPts val="1440"/>
                <a:buFont typeface="Noto Sans Symbols"/>
                <a:buChar char="🠞"/>
              </a:pPr>
              <a:r>
                <a:rPr lang="es-ES" sz="1800">
                  <a:solidFill>
                    <a:schemeClr val="dk1"/>
                  </a:solidFill>
                  <a:latin typeface="Arial"/>
                  <a:ea typeface="Arial"/>
                  <a:cs typeface="Arial"/>
                  <a:sym typeface="Arial"/>
                </a:rPr>
                <a:t>Tienen como objetivo principal la </a:t>
              </a:r>
              <a:r>
                <a:rPr b="1" lang="es-ES" sz="1800">
                  <a:solidFill>
                    <a:schemeClr val="dk1"/>
                  </a:solidFill>
                </a:rPr>
                <a:t>flexibilidad,</a:t>
              </a:r>
              <a:r>
                <a:rPr lang="es-ES" sz="1800">
                  <a:solidFill>
                    <a:schemeClr val="dk1"/>
                  </a:solidFill>
                  <a:latin typeface="Arial"/>
                  <a:ea typeface="Arial"/>
                  <a:cs typeface="Arial"/>
                  <a:sym typeface="Arial"/>
                </a:rPr>
                <a:t> y son muy parecidas a las organizaciones en red. Son organizaciones orientadas al mercado, que se</a:t>
              </a:r>
              <a:endParaRPr/>
            </a:p>
          </p:txBody>
        </p:sp>
        <p:sp>
          <p:nvSpPr>
            <p:cNvPr id="742" name="Google Shape;742;p64"/>
            <p:cNvSpPr/>
            <p:nvPr/>
          </p:nvSpPr>
          <p:spPr>
            <a:xfrm>
              <a:off x="289975" y="3834707"/>
              <a:ext cx="857476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800">
                  <a:solidFill>
                    <a:schemeClr val="dk1"/>
                  </a:solidFill>
                  <a:latin typeface="Arial"/>
                  <a:ea typeface="Arial"/>
                  <a:cs typeface="Arial"/>
                  <a:sym typeface="Arial"/>
                </a:rPr>
                <a:t>configuran como un conjunto de cadenas de valor relacionadas entre proveedores, clientes, competidores, otras organizaciones y la propia empresa</a:t>
              </a:r>
              <a:endParaRPr/>
            </a:p>
          </p:txBody>
        </p:sp>
      </p:grpSp>
      <p:sp>
        <p:nvSpPr>
          <p:cNvPr id="743" name="Google Shape;743;p64"/>
          <p:cNvSpPr txBox="1"/>
          <p:nvPr/>
        </p:nvSpPr>
        <p:spPr>
          <a:xfrm>
            <a:off x="214998" y="4925728"/>
            <a:ext cx="4361100" cy="1283400"/>
          </a:xfrm>
          <a:prstGeom prst="rect">
            <a:avLst/>
          </a:prstGeom>
          <a:noFill/>
          <a:ln>
            <a:noFill/>
          </a:ln>
        </p:spPr>
        <p:txBody>
          <a:bodyPr anchorCtr="0" anchor="t" bIns="45675" lIns="45675" spcFirstLastPara="1" rIns="45675" wrap="square" tIns="45675">
            <a:noAutofit/>
          </a:bodyPr>
          <a:lstStyle/>
          <a:p>
            <a:pPr indent="0" lvl="0" marL="0" marR="0" rtl="0" algn="l">
              <a:lnSpc>
                <a:spcPct val="80000"/>
              </a:lnSpc>
              <a:spcBef>
                <a:spcPts val="0"/>
              </a:spcBef>
              <a:spcAft>
                <a:spcPts val="0"/>
              </a:spcAft>
              <a:buClr>
                <a:srgbClr val="888888"/>
              </a:buClr>
              <a:buSzPts val="1200"/>
              <a:buFont typeface="Arial"/>
              <a:buNone/>
            </a:pPr>
            <a:r>
              <a:t/>
            </a:r>
            <a:endParaRPr b="1" i="0" sz="1200" u="none" cap="none" strike="noStrike">
              <a:solidFill>
                <a:srgbClr val="000000"/>
              </a:solidFill>
              <a:latin typeface="Arial"/>
              <a:ea typeface="Arial"/>
              <a:cs typeface="Arial"/>
              <a:sym typeface="Arial"/>
            </a:endParaRPr>
          </a:p>
          <a:p>
            <a:pPr indent="-182563" lvl="0" marL="269875" marR="0" rtl="0" algn="just">
              <a:lnSpc>
                <a:spcPct val="80000"/>
              </a:lnSpc>
              <a:spcBef>
                <a:spcPts val="0"/>
              </a:spcBef>
              <a:spcAft>
                <a:spcPts val="0"/>
              </a:spcAft>
              <a:buClr>
                <a:srgbClr val="000000"/>
              </a:buClr>
              <a:buSzPts val="1080"/>
              <a:buFont typeface="Trebuchet MS"/>
              <a:buChar char="•"/>
            </a:pPr>
            <a:r>
              <a:rPr b="0" i="0" lang="es-ES" sz="1200" u="none" cap="none" strike="noStrike">
                <a:solidFill>
                  <a:srgbClr val="000000"/>
                </a:solidFill>
                <a:latin typeface="Arial"/>
                <a:ea typeface="Arial"/>
                <a:cs typeface="Arial"/>
                <a:sym typeface="Arial"/>
              </a:rPr>
              <a:t>Emplean a poc@s trabajador@s</a:t>
            </a:r>
            <a:endParaRPr/>
          </a:p>
          <a:p>
            <a:pPr indent="-182563" lvl="0" marL="269875" marR="0" rtl="0" algn="just">
              <a:lnSpc>
                <a:spcPct val="80000"/>
              </a:lnSpc>
              <a:spcBef>
                <a:spcPts val="0"/>
              </a:spcBef>
              <a:spcAft>
                <a:spcPts val="0"/>
              </a:spcAft>
              <a:buClr>
                <a:srgbClr val="000000"/>
              </a:buClr>
              <a:buSzPts val="1080"/>
              <a:buFont typeface="Trebuchet MS"/>
              <a:buChar char="•"/>
            </a:pPr>
            <a:r>
              <a:rPr b="0" i="0" lang="es-ES" sz="1200" u="none" cap="none" strike="noStrike">
                <a:solidFill>
                  <a:srgbClr val="000000"/>
                </a:solidFill>
                <a:latin typeface="Arial"/>
                <a:ea typeface="Arial"/>
                <a:cs typeface="Arial"/>
                <a:sym typeface="Arial"/>
              </a:rPr>
              <a:t>Son difusas, porque no presentan límites claros</a:t>
            </a:r>
            <a:endParaRPr/>
          </a:p>
          <a:p>
            <a:pPr indent="-182563" lvl="0" marL="269875" marR="0" rtl="0" algn="just">
              <a:lnSpc>
                <a:spcPct val="80000"/>
              </a:lnSpc>
              <a:spcBef>
                <a:spcPts val="0"/>
              </a:spcBef>
              <a:spcAft>
                <a:spcPts val="0"/>
              </a:spcAft>
              <a:buClr>
                <a:srgbClr val="000000"/>
              </a:buClr>
              <a:buSzPts val="1080"/>
              <a:buFont typeface="Trebuchet MS"/>
              <a:buChar char="•"/>
            </a:pPr>
            <a:r>
              <a:rPr b="0" i="0" lang="es-ES" sz="1200" u="none" cap="none" strike="noStrike">
                <a:solidFill>
                  <a:srgbClr val="000000"/>
                </a:solidFill>
                <a:latin typeface="Arial"/>
                <a:ea typeface="Arial"/>
                <a:cs typeface="Arial"/>
                <a:sym typeface="Arial"/>
              </a:rPr>
              <a:t>Son flexibles, porque se adaptan al entorno con velocidad</a:t>
            </a:r>
            <a:endParaRPr/>
          </a:p>
          <a:p>
            <a:pPr indent="-182563" lvl="0" marL="269875" marR="0" rtl="0" algn="just">
              <a:lnSpc>
                <a:spcPct val="80000"/>
              </a:lnSpc>
              <a:spcBef>
                <a:spcPts val="0"/>
              </a:spcBef>
              <a:spcAft>
                <a:spcPts val="0"/>
              </a:spcAft>
              <a:buClr>
                <a:srgbClr val="000000"/>
              </a:buClr>
              <a:buSzPts val="1080"/>
              <a:buFont typeface="Trebuchet MS"/>
              <a:buChar char="•"/>
            </a:pPr>
            <a:r>
              <a:rPr b="0" i="0" lang="es-ES" sz="1200" u="none" cap="none" strike="noStrike">
                <a:solidFill>
                  <a:srgbClr val="000000"/>
                </a:solidFill>
                <a:latin typeface="Arial"/>
                <a:ea typeface="Arial"/>
                <a:cs typeface="Arial"/>
                <a:sym typeface="Arial"/>
              </a:rPr>
              <a:t>Son rápidas, porque son capaces de desarrollar nuevos productos o servicios en poco tiempo</a:t>
            </a:r>
            <a:endParaRPr/>
          </a:p>
          <a:p>
            <a:pPr indent="-182563" lvl="0" marL="269875" marR="0" rtl="0" algn="just">
              <a:lnSpc>
                <a:spcPct val="80000"/>
              </a:lnSpc>
              <a:spcBef>
                <a:spcPts val="0"/>
              </a:spcBef>
              <a:spcAft>
                <a:spcPts val="0"/>
              </a:spcAft>
              <a:buClr>
                <a:srgbClr val="000000"/>
              </a:buClr>
              <a:buSzPts val="1080"/>
              <a:buFont typeface="Trebuchet MS"/>
              <a:buChar char="•"/>
            </a:pPr>
            <a:r>
              <a:rPr b="0" i="0" lang="es-ES" sz="1200" u="none" cap="none" strike="noStrike">
                <a:solidFill>
                  <a:srgbClr val="000000"/>
                </a:solidFill>
                <a:latin typeface="Arial"/>
                <a:ea typeface="Arial"/>
                <a:cs typeface="Arial"/>
                <a:sym typeface="Arial"/>
              </a:rPr>
              <a:t>Son dispersas, porque no tienen un ámbito geográfico claro y pueden utilizar intensivamente el teletrabajo.</a:t>
            </a:r>
            <a:endParaRPr/>
          </a:p>
        </p:txBody>
      </p:sp>
      <p:cxnSp>
        <p:nvCxnSpPr>
          <p:cNvPr id="744" name="Google Shape;744;p64"/>
          <p:cNvCxnSpPr/>
          <p:nvPr/>
        </p:nvCxnSpPr>
        <p:spPr>
          <a:xfrm>
            <a:off x="4584034" y="4893031"/>
            <a:ext cx="1" cy="1387801"/>
          </a:xfrm>
          <a:prstGeom prst="straightConnector1">
            <a:avLst/>
          </a:prstGeom>
          <a:noFill/>
          <a:ln cap="flat" cmpd="sng" w="12700">
            <a:solidFill>
              <a:srgbClr val="808080"/>
            </a:solidFill>
            <a:prstDash val="solid"/>
            <a:miter lim="8000"/>
            <a:headEnd len="sm" w="sm" type="none"/>
            <a:tailEnd len="sm" w="sm" type="none"/>
          </a:ln>
        </p:spPr>
      </p:cxnSp>
      <p:sp>
        <p:nvSpPr>
          <p:cNvPr id="745" name="Google Shape;745;p64"/>
          <p:cNvSpPr txBox="1"/>
          <p:nvPr/>
        </p:nvSpPr>
        <p:spPr>
          <a:xfrm>
            <a:off x="4720050" y="4816831"/>
            <a:ext cx="4209000" cy="1578900"/>
          </a:xfrm>
          <a:prstGeom prst="rect">
            <a:avLst/>
          </a:prstGeom>
          <a:noFill/>
          <a:ln>
            <a:noFill/>
          </a:ln>
        </p:spPr>
        <p:txBody>
          <a:bodyPr anchorCtr="0" anchor="t" bIns="45675" lIns="45675" spcFirstLastPara="1" rIns="45675" wrap="square" tIns="45675">
            <a:noAutofit/>
          </a:bodyPr>
          <a:lstStyle/>
          <a:p>
            <a:pPr indent="0" lvl="0" marL="0" marR="0" rtl="0" algn="l">
              <a:lnSpc>
                <a:spcPct val="80000"/>
              </a:lnSpc>
              <a:spcBef>
                <a:spcPts val="0"/>
              </a:spcBef>
              <a:spcAft>
                <a:spcPts val="0"/>
              </a:spcAft>
              <a:buClr>
                <a:schemeClr val="dk1"/>
              </a:buClr>
              <a:buSzPts val="1200"/>
              <a:buFont typeface="Calibri"/>
              <a:buNone/>
            </a:pPr>
            <a:r>
              <a:t/>
            </a:r>
            <a:endParaRPr b="1" i="0" sz="1200" u="none" cap="none" strike="noStrike">
              <a:solidFill>
                <a:srgbClr val="000000"/>
              </a:solidFill>
              <a:latin typeface="Arial"/>
              <a:ea typeface="Arial"/>
              <a:cs typeface="Arial"/>
              <a:sym typeface="Arial"/>
            </a:endParaRPr>
          </a:p>
          <a:p>
            <a:pPr indent="-180975" lvl="0" marL="180975" marR="0" rtl="0" algn="just">
              <a:lnSpc>
                <a:spcPct val="80000"/>
              </a:lnSpc>
              <a:spcBef>
                <a:spcPts val="0"/>
              </a:spcBef>
              <a:spcAft>
                <a:spcPts val="0"/>
              </a:spcAft>
              <a:buClr>
                <a:srgbClr val="000000"/>
              </a:buClr>
              <a:buSzPts val="1080"/>
              <a:buFont typeface="Trebuchet MS"/>
              <a:buChar char="•"/>
            </a:pPr>
            <a:r>
              <a:rPr lang="es-ES" sz="1200">
                <a:solidFill>
                  <a:srgbClr val="000000"/>
                </a:solidFill>
                <a:latin typeface="Arial"/>
                <a:ea typeface="Arial"/>
                <a:cs typeface="Arial"/>
                <a:sym typeface="Arial"/>
              </a:rPr>
              <a:t>Riesgo de pérdida del Know-How Clave.</a:t>
            </a:r>
            <a:endParaRPr/>
          </a:p>
          <a:p>
            <a:pPr indent="-180975" lvl="0" marL="180975" marR="0" rtl="0" algn="just">
              <a:lnSpc>
                <a:spcPct val="80000"/>
              </a:lnSpc>
              <a:spcBef>
                <a:spcPts val="0"/>
              </a:spcBef>
              <a:spcAft>
                <a:spcPts val="0"/>
              </a:spcAft>
              <a:buClr>
                <a:srgbClr val="000000"/>
              </a:buClr>
              <a:buSzPts val="1080"/>
              <a:buFont typeface="Trebuchet MS"/>
              <a:buChar char="•"/>
            </a:pPr>
            <a:r>
              <a:rPr lang="es-ES" sz="1200">
                <a:solidFill>
                  <a:srgbClr val="000000"/>
                </a:solidFill>
                <a:latin typeface="Arial"/>
                <a:ea typeface="Arial"/>
                <a:cs typeface="Arial"/>
                <a:sym typeface="Arial"/>
              </a:rPr>
              <a:t>Beneficios del valor agregado se entrega  a otros (subcontrat.)</a:t>
            </a:r>
            <a:endParaRPr/>
          </a:p>
          <a:p>
            <a:pPr indent="-180975" lvl="0" marL="180975" marR="0" rtl="0" algn="just">
              <a:lnSpc>
                <a:spcPct val="80000"/>
              </a:lnSpc>
              <a:spcBef>
                <a:spcPts val="0"/>
              </a:spcBef>
              <a:spcAft>
                <a:spcPts val="0"/>
              </a:spcAft>
              <a:buClr>
                <a:srgbClr val="000000"/>
              </a:buClr>
              <a:buSzPts val="1080"/>
              <a:buFont typeface="Trebuchet MS"/>
              <a:buChar char="•"/>
            </a:pPr>
            <a:r>
              <a:rPr lang="es-ES" sz="1200">
                <a:solidFill>
                  <a:srgbClr val="000000"/>
                </a:solidFill>
                <a:latin typeface="Arial"/>
                <a:ea typeface="Arial"/>
                <a:cs typeface="Arial"/>
                <a:sym typeface="Arial"/>
              </a:rPr>
              <a:t>Necesidad de autodisciplina </a:t>
            </a:r>
            <a:r>
              <a:rPr lang="es-ES" sz="1050">
                <a:solidFill>
                  <a:srgbClr val="000000"/>
                </a:solidFill>
                <a:latin typeface="Arial"/>
                <a:ea typeface="Arial"/>
                <a:cs typeface="Arial"/>
                <a:sym typeface="Arial"/>
              </a:rPr>
              <a:t>🡪</a:t>
            </a:r>
            <a:r>
              <a:rPr lang="es-ES" sz="1200">
                <a:solidFill>
                  <a:srgbClr val="000000"/>
                </a:solidFill>
                <a:latin typeface="Arial"/>
                <a:ea typeface="Arial"/>
                <a:cs typeface="Arial"/>
                <a:sym typeface="Arial"/>
              </a:rPr>
              <a:t> tele-trabajo</a:t>
            </a:r>
            <a:endParaRPr sz="1200">
              <a:solidFill>
                <a:srgbClr val="000000"/>
              </a:solidFill>
              <a:latin typeface="Arial"/>
              <a:ea typeface="Arial"/>
              <a:cs typeface="Arial"/>
              <a:sym typeface="Arial"/>
            </a:endParaRPr>
          </a:p>
          <a:p>
            <a:pPr indent="-180975" lvl="0" marL="180975" marR="0" rtl="0" algn="just">
              <a:lnSpc>
                <a:spcPct val="80000"/>
              </a:lnSpc>
              <a:spcBef>
                <a:spcPts val="0"/>
              </a:spcBef>
              <a:spcAft>
                <a:spcPts val="0"/>
              </a:spcAft>
              <a:buClr>
                <a:srgbClr val="000000"/>
              </a:buClr>
              <a:buSzPts val="1080"/>
              <a:buFont typeface="Trebuchet MS"/>
              <a:buChar char="•"/>
            </a:pPr>
            <a:r>
              <a:rPr lang="es-ES" sz="1200">
                <a:solidFill>
                  <a:srgbClr val="000000"/>
                </a:solidFill>
                <a:latin typeface="Arial"/>
                <a:ea typeface="Arial"/>
                <a:cs typeface="Arial"/>
                <a:sym typeface="Arial"/>
              </a:rPr>
              <a:t>Problemas de tipo psicológico o relacional </a:t>
            </a:r>
            <a:r>
              <a:rPr lang="es-ES" sz="1100">
                <a:solidFill>
                  <a:srgbClr val="000000"/>
                </a:solidFill>
                <a:latin typeface="Arial"/>
                <a:ea typeface="Arial"/>
                <a:cs typeface="Arial"/>
                <a:sym typeface="Arial"/>
              </a:rPr>
              <a:t>🡪</a:t>
            </a:r>
            <a:r>
              <a:rPr lang="es-ES" sz="1200">
                <a:solidFill>
                  <a:srgbClr val="000000"/>
                </a:solidFill>
                <a:latin typeface="Arial"/>
                <a:ea typeface="Arial"/>
                <a:cs typeface="Arial"/>
                <a:sym typeface="Arial"/>
              </a:rPr>
              <a:t> tele-trabajo</a:t>
            </a:r>
            <a:endParaRPr sz="1200">
              <a:solidFill>
                <a:srgbClr val="000000"/>
              </a:solidFill>
              <a:latin typeface="Arial"/>
              <a:ea typeface="Arial"/>
              <a:cs typeface="Arial"/>
              <a:sym typeface="Arial"/>
            </a:endParaRPr>
          </a:p>
          <a:p>
            <a:pPr indent="-180975" lvl="0" marL="180975" marR="0" rtl="0" algn="just">
              <a:lnSpc>
                <a:spcPct val="80000"/>
              </a:lnSpc>
              <a:spcBef>
                <a:spcPts val="0"/>
              </a:spcBef>
              <a:spcAft>
                <a:spcPts val="0"/>
              </a:spcAft>
              <a:buClr>
                <a:srgbClr val="000000"/>
              </a:buClr>
              <a:buSzPts val="1080"/>
              <a:buFont typeface="Trebuchet MS"/>
              <a:buChar char="•"/>
            </a:pPr>
            <a:r>
              <a:rPr lang="es-ES" sz="1200">
                <a:solidFill>
                  <a:srgbClr val="000000"/>
                </a:solidFill>
                <a:latin typeface="Arial"/>
                <a:ea typeface="Arial"/>
                <a:cs typeface="Arial"/>
                <a:sym typeface="Arial"/>
              </a:rPr>
              <a:t>Dificultad para motivar a los trabajadores a distancia y hacerles partícipes de los objetivos de la compañía.</a:t>
            </a:r>
            <a:endParaRPr/>
          </a:p>
          <a:p>
            <a:pPr indent="-180975" lvl="0" marL="180975" marR="0" rtl="0" algn="just">
              <a:lnSpc>
                <a:spcPct val="80000"/>
              </a:lnSpc>
              <a:spcBef>
                <a:spcPts val="0"/>
              </a:spcBef>
              <a:spcAft>
                <a:spcPts val="0"/>
              </a:spcAft>
              <a:buClr>
                <a:srgbClr val="000000"/>
              </a:buClr>
              <a:buSzPts val="1080"/>
              <a:buFont typeface="Trebuchet MS"/>
              <a:buChar char="•"/>
            </a:pPr>
            <a:r>
              <a:rPr lang="es-ES" sz="1200">
                <a:solidFill>
                  <a:srgbClr val="000000"/>
                </a:solidFill>
                <a:latin typeface="Arial"/>
                <a:ea typeface="Arial"/>
                <a:cs typeface="Arial"/>
                <a:sym typeface="Arial"/>
              </a:rPr>
              <a:t>No hay un marco legal que regule el teletrabajo.</a:t>
            </a:r>
            <a:endParaRPr/>
          </a:p>
          <a:p>
            <a:pPr indent="-180975" lvl="0" marL="180975" marR="0" rtl="0" algn="just">
              <a:lnSpc>
                <a:spcPct val="80000"/>
              </a:lnSpc>
              <a:spcBef>
                <a:spcPts val="0"/>
              </a:spcBef>
              <a:spcAft>
                <a:spcPts val="0"/>
              </a:spcAft>
              <a:buClr>
                <a:srgbClr val="000000"/>
              </a:buClr>
              <a:buSzPts val="1080"/>
              <a:buFont typeface="Trebuchet MS"/>
              <a:buChar char="•"/>
            </a:pPr>
            <a:r>
              <a:rPr lang="es-ES" sz="1200">
                <a:solidFill>
                  <a:srgbClr val="000000"/>
                </a:solidFill>
                <a:latin typeface="Arial"/>
                <a:ea typeface="Arial"/>
                <a:cs typeface="Arial"/>
                <a:sym typeface="Arial"/>
              </a:rPr>
              <a:t>Necesidad de en la seguridad de la información, tanto a nivel físico como a nivel de redes.</a:t>
            </a:r>
            <a:endParaRPr b="0" i="0" sz="1200" u="none" cap="none" strike="noStrike">
              <a:solidFill>
                <a:srgbClr val="000000"/>
              </a:solidFill>
              <a:latin typeface="Arial"/>
              <a:ea typeface="Arial"/>
              <a:cs typeface="Arial"/>
              <a:sym typeface="Arial"/>
            </a:endParaRPr>
          </a:p>
        </p:txBody>
      </p:sp>
      <p:grpSp>
        <p:nvGrpSpPr>
          <p:cNvPr id="746" name="Google Shape;746;p64"/>
          <p:cNvGrpSpPr/>
          <p:nvPr/>
        </p:nvGrpSpPr>
        <p:grpSpPr>
          <a:xfrm>
            <a:off x="296098" y="4522674"/>
            <a:ext cx="1633643" cy="435563"/>
            <a:chOff x="0" y="163788"/>
            <a:chExt cx="966450" cy="435561"/>
          </a:xfrm>
        </p:grpSpPr>
        <p:sp>
          <p:nvSpPr>
            <p:cNvPr id="747" name="Google Shape;747;p64"/>
            <p:cNvSpPr/>
            <p:nvPr/>
          </p:nvSpPr>
          <p:spPr>
            <a:xfrm>
              <a:off x="0" y="163788"/>
              <a:ext cx="966449" cy="435561"/>
            </a:xfrm>
            <a:prstGeom prst="roundRect">
              <a:avLst>
                <a:gd fmla="val 31853" name="adj"/>
              </a:avLst>
            </a:prstGeom>
            <a:solidFill>
              <a:srgbClr val="B5203F"/>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748" name="Google Shape;748;p64"/>
            <p:cNvSpPr txBox="1"/>
            <p:nvPr/>
          </p:nvSpPr>
          <p:spPr>
            <a:xfrm>
              <a:off x="0" y="242156"/>
              <a:ext cx="966450" cy="32773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Puntos Fuertes</a:t>
              </a:r>
              <a:endParaRPr/>
            </a:p>
          </p:txBody>
        </p:sp>
      </p:grpSp>
      <p:grpSp>
        <p:nvGrpSpPr>
          <p:cNvPr id="749" name="Google Shape;749;p64"/>
          <p:cNvGrpSpPr/>
          <p:nvPr/>
        </p:nvGrpSpPr>
        <p:grpSpPr>
          <a:xfrm>
            <a:off x="4824272" y="4527492"/>
            <a:ext cx="1633642" cy="435600"/>
            <a:chOff x="0" y="199898"/>
            <a:chExt cx="1633640" cy="435598"/>
          </a:xfrm>
        </p:grpSpPr>
        <p:sp>
          <p:nvSpPr>
            <p:cNvPr id="750" name="Google Shape;750;p64"/>
            <p:cNvSpPr/>
            <p:nvPr/>
          </p:nvSpPr>
          <p:spPr>
            <a:xfrm>
              <a:off x="0" y="199898"/>
              <a:ext cx="1633640" cy="435598"/>
            </a:xfrm>
            <a:prstGeom prst="roundRect">
              <a:avLst>
                <a:gd fmla="val 31853" name="adj"/>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751" name="Google Shape;751;p64"/>
            <p:cNvSpPr txBox="1"/>
            <p:nvPr/>
          </p:nvSpPr>
          <p:spPr>
            <a:xfrm>
              <a:off x="0" y="248992"/>
              <a:ext cx="1538299" cy="32773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Puntos Débiles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8"/>
          <p:cNvSpPr txBox="1"/>
          <p:nvPr>
            <p:ph idx="1" type="subTitle"/>
          </p:nvPr>
        </p:nvSpPr>
        <p:spPr>
          <a:xfrm>
            <a:off x="2206021" y="1132206"/>
            <a:ext cx="6876000" cy="1584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000000"/>
              </a:buClr>
              <a:buSzPts val="2000"/>
              <a:buNone/>
            </a:pPr>
            <a:r>
              <a:rPr lang="es-ES"/>
              <a:t>“La </a:t>
            </a:r>
            <a:r>
              <a:rPr b="1" i="1" lang="es-ES" sz="2100">
                <a:solidFill>
                  <a:srgbClr val="C55A11"/>
                </a:solidFill>
              </a:rPr>
              <a:t>estructura organizacional </a:t>
            </a:r>
            <a:r>
              <a:rPr lang="es-ES"/>
              <a:t>puede ser definida como las </a:t>
            </a:r>
            <a:r>
              <a:rPr b="1" i="1" lang="es-ES">
                <a:solidFill>
                  <a:srgbClr val="0070C0"/>
                </a:solidFill>
              </a:rPr>
              <a:t>distintas maneras en que puede ser dividido el trabajo </a:t>
            </a:r>
            <a:r>
              <a:rPr lang="es-ES"/>
              <a:t>dentro de una organización para alcanzar luego la </a:t>
            </a:r>
            <a:r>
              <a:rPr b="1" i="1" lang="es-ES">
                <a:solidFill>
                  <a:srgbClr val="0070C0"/>
                </a:solidFill>
              </a:rPr>
              <a:t>coordinación de la misma</a:t>
            </a:r>
            <a:r>
              <a:rPr lang="es-ES"/>
              <a:t>, orientándola al </a:t>
            </a:r>
            <a:r>
              <a:rPr b="1" i="1" lang="es-ES">
                <a:solidFill>
                  <a:srgbClr val="0070C0"/>
                </a:solidFill>
              </a:rPr>
              <a:t>logro de los objetivos</a:t>
            </a:r>
            <a:r>
              <a:rPr lang="es-ES"/>
              <a:t>.”</a:t>
            </a:r>
            <a:endParaRPr/>
          </a:p>
          <a:p>
            <a:pPr indent="0" lvl="0" marL="0" rtl="0" algn="ctr">
              <a:lnSpc>
                <a:spcPct val="90000"/>
              </a:lnSpc>
              <a:spcBef>
                <a:spcPts val="600"/>
              </a:spcBef>
              <a:spcAft>
                <a:spcPts val="0"/>
              </a:spcAft>
              <a:buClr>
                <a:srgbClr val="000000"/>
              </a:buClr>
              <a:buSzPts val="2000"/>
              <a:buNone/>
            </a:pPr>
            <a:r>
              <a:rPr i="1" lang="es-ES"/>
              <a:t>Mintzberg, H.</a:t>
            </a:r>
            <a:endParaRPr/>
          </a:p>
        </p:txBody>
      </p:sp>
      <p:pic>
        <p:nvPicPr>
          <p:cNvPr descr="Google Shape;97;p18" id="240" name="Google Shape;240;p38"/>
          <p:cNvPicPr preferRelativeResize="0"/>
          <p:nvPr/>
        </p:nvPicPr>
        <p:blipFill rotWithShape="1">
          <a:blip r:embed="rId3">
            <a:alphaModFix/>
          </a:blip>
          <a:srcRect b="0" l="4005" r="3673" t="3660"/>
          <a:stretch/>
        </p:blipFill>
        <p:spPr>
          <a:xfrm>
            <a:off x="2282221" y="2617650"/>
            <a:ext cx="4955174" cy="3709383"/>
          </a:xfrm>
          <a:prstGeom prst="rect">
            <a:avLst/>
          </a:prstGeom>
          <a:noFill/>
          <a:ln>
            <a:noFill/>
          </a:ln>
        </p:spPr>
      </p:pic>
      <p:pic>
        <p:nvPicPr>
          <p:cNvPr id="241" name="Google Shape;241;p38"/>
          <p:cNvPicPr preferRelativeResize="0"/>
          <p:nvPr/>
        </p:nvPicPr>
        <p:blipFill rotWithShape="1">
          <a:blip r:embed="rId4">
            <a:alphaModFix/>
          </a:blip>
          <a:srcRect b="0" l="0" r="0" t="0"/>
          <a:stretch/>
        </p:blipFill>
        <p:spPr>
          <a:xfrm>
            <a:off x="4" y="814074"/>
            <a:ext cx="2220250" cy="2220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65"/>
          <p:cNvSpPr txBox="1"/>
          <p:nvPr/>
        </p:nvSpPr>
        <p:spPr>
          <a:xfrm>
            <a:off x="2482978" y="197175"/>
            <a:ext cx="25404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Estructura Virtual</a:t>
            </a:r>
            <a:endParaRPr/>
          </a:p>
        </p:txBody>
      </p:sp>
      <p:grpSp>
        <p:nvGrpSpPr>
          <p:cNvPr id="758" name="Google Shape;758;p65"/>
          <p:cNvGrpSpPr/>
          <p:nvPr/>
        </p:nvGrpSpPr>
        <p:grpSpPr>
          <a:xfrm>
            <a:off x="896511" y="934180"/>
            <a:ext cx="2066224" cy="1545192"/>
            <a:chOff x="472901" y="654789"/>
            <a:chExt cx="2066224" cy="1545192"/>
          </a:xfrm>
        </p:grpSpPr>
        <p:pic>
          <p:nvPicPr>
            <p:cNvPr id="759" name="Google Shape;759;p65"/>
            <p:cNvPicPr preferRelativeResize="0"/>
            <p:nvPr/>
          </p:nvPicPr>
          <p:blipFill rotWithShape="1">
            <a:blip r:embed="rId3">
              <a:alphaModFix/>
            </a:blip>
            <a:srcRect b="0" l="0" r="0" t="0"/>
            <a:stretch/>
          </p:blipFill>
          <p:spPr>
            <a:xfrm>
              <a:off x="472901" y="654789"/>
              <a:ext cx="2066224" cy="1375915"/>
            </a:xfrm>
            <a:prstGeom prst="rect">
              <a:avLst/>
            </a:prstGeom>
            <a:noFill/>
            <a:ln>
              <a:noFill/>
            </a:ln>
          </p:spPr>
        </p:pic>
        <p:sp>
          <p:nvSpPr>
            <p:cNvPr id="760" name="Google Shape;760;p65"/>
            <p:cNvSpPr/>
            <p:nvPr/>
          </p:nvSpPr>
          <p:spPr>
            <a:xfrm>
              <a:off x="635674" y="1861427"/>
              <a:ext cx="1627625"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600">
                  <a:solidFill>
                    <a:srgbClr val="003399"/>
                  </a:solidFill>
                  <a:latin typeface="Arial"/>
                  <a:ea typeface="Arial"/>
                  <a:cs typeface="Arial"/>
                  <a:sym typeface="Arial"/>
                </a:rPr>
                <a:t>subastas directas</a:t>
              </a:r>
              <a:endParaRPr/>
            </a:p>
          </p:txBody>
        </p:sp>
      </p:grpSp>
      <p:grpSp>
        <p:nvGrpSpPr>
          <p:cNvPr id="761" name="Google Shape;761;p65"/>
          <p:cNvGrpSpPr/>
          <p:nvPr/>
        </p:nvGrpSpPr>
        <p:grpSpPr>
          <a:xfrm>
            <a:off x="3027227" y="867808"/>
            <a:ext cx="4373321" cy="1602574"/>
            <a:chOff x="4077587" y="951062"/>
            <a:chExt cx="4373321" cy="1602574"/>
          </a:xfrm>
        </p:grpSpPr>
        <p:pic>
          <p:nvPicPr>
            <p:cNvPr id="762" name="Google Shape;762;p65"/>
            <p:cNvPicPr preferRelativeResize="0"/>
            <p:nvPr/>
          </p:nvPicPr>
          <p:blipFill rotWithShape="1">
            <a:blip r:embed="rId4">
              <a:alphaModFix/>
            </a:blip>
            <a:srcRect b="0" l="0" r="0" t="0"/>
            <a:stretch/>
          </p:blipFill>
          <p:spPr>
            <a:xfrm>
              <a:off x="4960699" y="951062"/>
              <a:ext cx="2847975" cy="1600200"/>
            </a:xfrm>
            <a:prstGeom prst="rect">
              <a:avLst/>
            </a:prstGeom>
            <a:noFill/>
            <a:ln>
              <a:noFill/>
            </a:ln>
          </p:spPr>
        </p:pic>
        <p:sp>
          <p:nvSpPr>
            <p:cNvPr id="763" name="Google Shape;763;p65"/>
            <p:cNvSpPr/>
            <p:nvPr/>
          </p:nvSpPr>
          <p:spPr>
            <a:xfrm>
              <a:off x="4077587" y="2215082"/>
              <a:ext cx="4373321"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600">
                  <a:solidFill>
                    <a:srgbClr val="002060"/>
                  </a:solidFill>
                  <a:latin typeface="Arial"/>
                  <a:ea typeface="Arial"/>
                  <a:cs typeface="Arial"/>
                  <a:sym typeface="Arial"/>
                </a:rPr>
                <a:t>pagos electrónicos entre empresas o individuos</a:t>
              </a:r>
              <a:endParaRPr/>
            </a:p>
          </p:txBody>
        </p:sp>
      </p:grpSp>
      <p:sp>
        <p:nvSpPr>
          <p:cNvPr id="764" name="Google Shape;764;p65"/>
          <p:cNvSpPr/>
          <p:nvPr/>
        </p:nvSpPr>
        <p:spPr>
          <a:xfrm>
            <a:off x="92801" y="776725"/>
            <a:ext cx="3228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rgbClr val="833C0B"/>
                </a:solidFill>
                <a:latin typeface="Arial"/>
                <a:ea typeface="Arial"/>
                <a:cs typeface="Arial"/>
                <a:sym typeface="Arial"/>
              </a:rPr>
              <a:t>mercados electrónicos:</a:t>
            </a:r>
            <a:endParaRPr/>
          </a:p>
        </p:txBody>
      </p:sp>
      <p:grpSp>
        <p:nvGrpSpPr>
          <p:cNvPr id="765" name="Google Shape;765;p65"/>
          <p:cNvGrpSpPr/>
          <p:nvPr/>
        </p:nvGrpSpPr>
        <p:grpSpPr>
          <a:xfrm>
            <a:off x="500717" y="3235023"/>
            <a:ext cx="2759284" cy="1344790"/>
            <a:chOff x="500717" y="3227007"/>
            <a:chExt cx="2759284" cy="1344790"/>
          </a:xfrm>
        </p:grpSpPr>
        <p:pic>
          <p:nvPicPr>
            <p:cNvPr id="766" name="Google Shape;766;p65"/>
            <p:cNvPicPr preferRelativeResize="0"/>
            <p:nvPr/>
          </p:nvPicPr>
          <p:blipFill rotWithShape="1">
            <a:blip r:embed="rId5">
              <a:alphaModFix/>
            </a:blip>
            <a:srcRect b="17413" l="10494" r="13657" t="22986"/>
            <a:stretch/>
          </p:blipFill>
          <p:spPr>
            <a:xfrm>
              <a:off x="620684" y="3227007"/>
              <a:ext cx="2066225" cy="999136"/>
            </a:xfrm>
            <a:prstGeom prst="rect">
              <a:avLst/>
            </a:prstGeom>
            <a:noFill/>
            <a:ln>
              <a:noFill/>
            </a:ln>
          </p:spPr>
        </p:pic>
        <p:sp>
          <p:nvSpPr>
            <p:cNvPr id="767" name="Google Shape;767;p65"/>
            <p:cNvSpPr/>
            <p:nvPr/>
          </p:nvSpPr>
          <p:spPr>
            <a:xfrm>
              <a:off x="500717" y="4233243"/>
              <a:ext cx="275928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600">
                  <a:solidFill>
                    <a:srgbClr val="C55A11"/>
                  </a:solidFill>
                  <a:latin typeface="Arial"/>
                  <a:ea typeface="Arial"/>
                  <a:cs typeface="Arial"/>
                  <a:sym typeface="Arial"/>
                </a:rPr>
                <a:t>libros, electrónicos, general</a:t>
              </a:r>
              <a:endParaRPr/>
            </a:p>
          </p:txBody>
        </p:sp>
      </p:grpSp>
      <p:grpSp>
        <p:nvGrpSpPr>
          <p:cNvPr id="768" name="Google Shape;768;p65"/>
          <p:cNvGrpSpPr/>
          <p:nvPr/>
        </p:nvGrpSpPr>
        <p:grpSpPr>
          <a:xfrm>
            <a:off x="4001379" y="2990956"/>
            <a:ext cx="2425009" cy="1084856"/>
            <a:chOff x="3194323" y="3233960"/>
            <a:chExt cx="2213811" cy="1084856"/>
          </a:xfrm>
        </p:grpSpPr>
        <p:pic>
          <p:nvPicPr>
            <p:cNvPr id="769" name="Google Shape;769;p65"/>
            <p:cNvPicPr preferRelativeResize="0"/>
            <p:nvPr/>
          </p:nvPicPr>
          <p:blipFill rotWithShape="1">
            <a:blip r:embed="rId6">
              <a:alphaModFix/>
            </a:blip>
            <a:srcRect b="26626" l="14706" r="10799" t="22418"/>
            <a:stretch/>
          </p:blipFill>
          <p:spPr>
            <a:xfrm>
              <a:off x="3194323" y="3233960"/>
              <a:ext cx="2213811" cy="786247"/>
            </a:xfrm>
            <a:prstGeom prst="rect">
              <a:avLst/>
            </a:prstGeom>
            <a:noFill/>
            <a:ln>
              <a:noFill/>
            </a:ln>
          </p:spPr>
        </p:pic>
        <p:sp>
          <p:nvSpPr>
            <p:cNvPr id="770" name="Google Shape;770;p65"/>
            <p:cNvSpPr/>
            <p:nvPr/>
          </p:nvSpPr>
          <p:spPr>
            <a:xfrm>
              <a:off x="3691689" y="3980262"/>
              <a:ext cx="116685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600">
                  <a:solidFill>
                    <a:srgbClr val="385623"/>
                  </a:solidFill>
                  <a:latin typeface="Arial"/>
                  <a:ea typeface="Arial"/>
                  <a:cs typeface="Arial"/>
                  <a:sym typeface="Arial"/>
                </a:rPr>
                <a:t>comestibles</a:t>
              </a:r>
              <a:endParaRPr/>
            </a:p>
          </p:txBody>
        </p:sp>
      </p:grpSp>
      <p:grpSp>
        <p:nvGrpSpPr>
          <p:cNvPr id="771" name="Google Shape;771;p65"/>
          <p:cNvGrpSpPr/>
          <p:nvPr/>
        </p:nvGrpSpPr>
        <p:grpSpPr>
          <a:xfrm>
            <a:off x="7522673" y="2750686"/>
            <a:ext cx="1621333" cy="1356627"/>
            <a:chOff x="5888716" y="2988567"/>
            <a:chExt cx="1400478" cy="1356627"/>
          </a:xfrm>
        </p:grpSpPr>
        <p:pic>
          <p:nvPicPr>
            <p:cNvPr id="772" name="Google Shape;772;p65"/>
            <p:cNvPicPr preferRelativeResize="0"/>
            <p:nvPr/>
          </p:nvPicPr>
          <p:blipFill rotWithShape="1">
            <a:blip r:embed="rId7">
              <a:alphaModFix/>
            </a:blip>
            <a:srcRect b="0" l="0" r="0" t="0"/>
            <a:stretch/>
          </p:blipFill>
          <p:spPr>
            <a:xfrm>
              <a:off x="5888716" y="2988567"/>
              <a:ext cx="1400478" cy="880866"/>
            </a:xfrm>
            <a:prstGeom prst="rect">
              <a:avLst/>
            </a:prstGeom>
            <a:noFill/>
            <a:ln>
              <a:noFill/>
            </a:ln>
          </p:spPr>
        </p:pic>
        <p:sp>
          <p:nvSpPr>
            <p:cNvPr id="773" name="Google Shape;773;p65"/>
            <p:cNvSpPr/>
            <p:nvPr/>
          </p:nvSpPr>
          <p:spPr>
            <a:xfrm>
              <a:off x="6065720" y="4006640"/>
              <a:ext cx="898003"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600">
                  <a:solidFill>
                    <a:srgbClr val="FF0000"/>
                  </a:solidFill>
                  <a:latin typeface="Arial"/>
                  <a:ea typeface="Arial"/>
                  <a:cs typeface="Arial"/>
                  <a:sym typeface="Arial"/>
                </a:rPr>
                <a:t>películas</a:t>
              </a:r>
              <a:endParaRPr/>
            </a:p>
          </p:txBody>
        </p:sp>
      </p:grpSp>
      <p:pic>
        <p:nvPicPr>
          <p:cNvPr id="774" name="Google Shape;774;p65"/>
          <p:cNvPicPr preferRelativeResize="0"/>
          <p:nvPr/>
        </p:nvPicPr>
        <p:blipFill rotWithShape="1">
          <a:blip r:embed="rId8">
            <a:alphaModFix/>
          </a:blip>
          <a:srcRect b="0" l="0" r="0" t="0"/>
          <a:stretch/>
        </p:blipFill>
        <p:spPr>
          <a:xfrm>
            <a:off x="168454" y="5139919"/>
            <a:ext cx="2066743" cy="488666"/>
          </a:xfrm>
          <a:prstGeom prst="rect">
            <a:avLst/>
          </a:prstGeom>
          <a:noFill/>
          <a:ln>
            <a:noFill/>
          </a:ln>
        </p:spPr>
      </p:pic>
      <p:pic>
        <p:nvPicPr>
          <p:cNvPr id="775" name="Google Shape;775;p65"/>
          <p:cNvPicPr preferRelativeResize="0"/>
          <p:nvPr/>
        </p:nvPicPr>
        <p:blipFill rotWithShape="1">
          <a:blip r:embed="rId9">
            <a:alphaModFix/>
          </a:blip>
          <a:srcRect b="0" l="0" r="0" t="0"/>
          <a:stretch/>
        </p:blipFill>
        <p:spPr>
          <a:xfrm>
            <a:off x="2009509" y="5503152"/>
            <a:ext cx="1906451" cy="837939"/>
          </a:xfrm>
          <a:prstGeom prst="rect">
            <a:avLst/>
          </a:prstGeom>
          <a:noFill/>
          <a:ln>
            <a:noFill/>
          </a:ln>
        </p:spPr>
      </p:pic>
      <p:pic>
        <p:nvPicPr>
          <p:cNvPr id="776" name="Google Shape;776;p65"/>
          <p:cNvPicPr preferRelativeResize="0"/>
          <p:nvPr/>
        </p:nvPicPr>
        <p:blipFill rotWithShape="1">
          <a:blip r:embed="rId10">
            <a:alphaModFix/>
          </a:blip>
          <a:srcRect b="16044" l="0" r="41171" t="11456"/>
          <a:stretch/>
        </p:blipFill>
        <p:spPr>
          <a:xfrm>
            <a:off x="2739595" y="4596397"/>
            <a:ext cx="1444252" cy="987508"/>
          </a:xfrm>
          <a:prstGeom prst="rect">
            <a:avLst/>
          </a:prstGeom>
          <a:noFill/>
          <a:ln>
            <a:noFill/>
          </a:ln>
        </p:spPr>
      </p:pic>
      <p:sp>
        <p:nvSpPr>
          <p:cNvPr id="777" name="Google Shape;777;p65"/>
          <p:cNvSpPr/>
          <p:nvPr/>
        </p:nvSpPr>
        <p:spPr>
          <a:xfrm>
            <a:off x="4572000" y="4596397"/>
            <a:ext cx="22673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rgbClr val="833C0B"/>
                </a:solidFill>
                <a:latin typeface="Arial"/>
                <a:ea typeface="Arial"/>
                <a:cs typeface="Arial"/>
                <a:sym typeface="Arial"/>
              </a:rPr>
              <a:t>banca online:</a:t>
            </a:r>
            <a:endParaRPr sz="1600">
              <a:solidFill>
                <a:srgbClr val="002060"/>
              </a:solidFill>
              <a:latin typeface="Arial"/>
              <a:ea typeface="Arial"/>
              <a:cs typeface="Arial"/>
              <a:sym typeface="Arial"/>
            </a:endParaRPr>
          </a:p>
        </p:txBody>
      </p:sp>
      <p:sp>
        <p:nvSpPr>
          <p:cNvPr id="778" name="Google Shape;778;p65"/>
          <p:cNvSpPr/>
          <p:nvPr/>
        </p:nvSpPr>
        <p:spPr>
          <a:xfrm>
            <a:off x="98976" y="2800575"/>
            <a:ext cx="2928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rgbClr val="833C0B"/>
                </a:solidFill>
                <a:latin typeface="Arial"/>
                <a:ea typeface="Arial"/>
                <a:cs typeface="Arial"/>
                <a:sym typeface="Arial"/>
              </a:rPr>
              <a:t>supermercados online: </a:t>
            </a:r>
            <a:endParaRPr/>
          </a:p>
        </p:txBody>
      </p:sp>
      <p:pic>
        <p:nvPicPr>
          <p:cNvPr id="779" name="Google Shape;779;p65"/>
          <p:cNvPicPr preferRelativeResize="0"/>
          <p:nvPr/>
        </p:nvPicPr>
        <p:blipFill rotWithShape="1">
          <a:blip r:embed="rId11">
            <a:alphaModFix/>
          </a:blip>
          <a:srcRect b="0" l="0" r="0" t="0"/>
          <a:stretch/>
        </p:blipFill>
        <p:spPr>
          <a:xfrm>
            <a:off x="4450650" y="5073425"/>
            <a:ext cx="2066225" cy="1392633"/>
          </a:xfrm>
          <a:prstGeom prst="rect">
            <a:avLst/>
          </a:prstGeom>
          <a:noFill/>
          <a:ln>
            <a:noFill/>
          </a:ln>
        </p:spPr>
      </p:pic>
      <p:sp>
        <p:nvSpPr>
          <p:cNvPr id="780" name="Google Shape;780;p65"/>
          <p:cNvSpPr/>
          <p:nvPr/>
        </p:nvSpPr>
        <p:spPr>
          <a:xfrm>
            <a:off x="92801" y="4704100"/>
            <a:ext cx="2267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1800">
                <a:solidFill>
                  <a:srgbClr val="833C0B"/>
                </a:solidFill>
                <a:latin typeface="Arial"/>
                <a:ea typeface="Arial"/>
                <a:cs typeface="Arial"/>
                <a:sym typeface="Arial"/>
              </a:rPr>
              <a:t>Comunicaciones:</a:t>
            </a:r>
            <a:endParaRPr/>
          </a:p>
        </p:txBody>
      </p:sp>
      <p:sp>
        <p:nvSpPr>
          <p:cNvPr id="781" name="Google Shape;781;p65"/>
          <p:cNvSpPr/>
          <p:nvPr/>
        </p:nvSpPr>
        <p:spPr>
          <a:xfrm>
            <a:off x="6959600" y="4762975"/>
            <a:ext cx="19743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rgbClr val="833C0B"/>
                </a:solidFill>
                <a:latin typeface="Arial"/>
                <a:ea typeface="Arial"/>
                <a:cs typeface="Arial"/>
                <a:sym typeface="Arial"/>
              </a:rPr>
              <a:t>Y toda clase de servicios profesionales y asistenciales a distancia</a:t>
            </a:r>
            <a:r>
              <a:rPr lang="es-ES" sz="1600">
                <a:solidFill>
                  <a:srgbClr val="002060"/>
                </a:solidFill>
                <a:latin typeface="Arial"/>
                <a:ea typeface="Arial"/>
                <a:cs typeface="Arial"/>
                <a:sym typeface="Arial"/>
              </a:rPr>
              <a:t>.</a:t>
            </a:r>
            <a:endParaRPr sz="18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sp>
        <p:nvSpPr>
          <p:cNvPr id="787" name="Google Shape;787;p66"/>
          <p:cNvSpPr/>
          <p:nvPr/>
        </p:nvSpPr>
        <p:spPr>
          <a:xfrm>
            <a:off x="43181" y="2776304"/>
            <a:ext cx="34329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s-ES" sz="1800">
                <a:solidFill>
                  <a:schemeClr val="dk1"/>
                </a:solidFill>
                <a:latin typeface="Arial"/>
                <a:ea typeface="Arial"/>
                <a:cs typeface="Arial"/>
                <a:sym typeface="Arial"/>
              </a:rPr>
              <a:t>Permite a los empleados actuar más como empresarios y autodirigir su trabajo en lugar de depender de un gerente que les dice qué hacer</a:t>
            </a:r>
            <a:endParaRPr sz="1800">
              <a:solidFill>
                <a:schemeClr val="dk1"/>
              </a:solidFill>
              <a:latin typeface="Arial"/>
              <a:ea typeface="Arial"/>
              <a:cs typeface="Arial"/>
              <a:sym typeface="Arial"/>
            </a:endParaRPr>
          </a:p>
        </p:txBody>
      </p:sp>
      <p:sp>
        <p:nvSpPr>
          <p:cNvPr id="788" name="Google Shape;788;p66"/>
          <p:cNvSpPr txBox="1"/>
          <p:nvPr/>
        </p:nvSpPr>
        <p:spPr>
          <a:xfrm>
            <a:off x="1216" y="2070118"/>
            <a:ext cx="34329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s-ES" sz="2800">
                <a:solidFill>
                  <a:srgbClr val="00B0F0"/>
                </a:solidFill>
                <a:latin typeface="Comic Sans MS"/>
                <a:ea typeface="Comic Sans MS"/>
                <a:cs typeface="Comic Sans MS"/>
                <a:sym typeface="Comic Sans MS"/>
              </a:rPr>
              <a:t>Autogestión</a:t>
            </a:r>
            <a:endParaRPr i="1" sz="2800">
              <a:solidFill>
                <a:srgbClr val="00B0F0"/>
              </a:solidFill>
              <a:latin typeface="Comic Sans MS"/>
              <a:ea typeface="Comic Sans MS"/>
              <a:cs typeface="Comic Sans MS"/>
              <a:sym typeface="Comic Sans MS"/>
            </a:endParaRPr>
          </a:p>
        </p:txBody>
      </p:sp>
      <p:sp>
        <p:nvSpPr>
          <p:cNvPr id="789" name="Google Shape;789;p66"/>
          <p:cNvSpPr/>
          <p:nvPr/>
        </p:nvSpPr>
        <p:spPr>
          <a:xfrm>
            <a:off x="2590925" y="96169"/>
            <a:ext cx="432682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Nuevas Formas Organizativas</a:t>
            </a:r>
            <a:endParaRPr/>
          </a:p>
        </p:txBody>
      </p:sp>
      <p:sp>
        <p:nvSpPr>
          <p:cNvPr id="790" name="Google Shape;790;p66"/>
          <p:cNvSpPr txBox="1"/>
          <p:nvPr/>
        </p:nvSpPr>
        <p:spPr>
          <a:xfrm>
            <a:off x="229816" y="731389"/>
            <a:ext cx="8322404" cy="540000"/>
          </a:xfrm>
          <a:prstGeom prst="rect">
            <a:avLst/>
          </a:prstGeom>
          <a:no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833C0B"/>
              </a:buClr>
              <a:buSzPts val="2400"/>
              <a:buFont typeface="Arial"/>
              <a:buNone/>
            </a:pPr>
            <a:r>
              <a:rPr b="1" i="0" lang="es-ES" sz="2400" u="none" cap="none" strike="noStrike">
                <a:solidFill>
                  <a:srgbClr val="B5203F"/>
                </a:solidFill>
                <a:latin typeface="Arial"/>
                <a:ea typeface="Arial"/>
                <a:cs typeface="Arial"/>
                <a:sym typeface="Arial"/>
              </a:rPr>
              <a:t>3.2.3 Nuevas Formas Organizativas: Holocracia</a:t>
            </a:r>
            <a:endParaRPr>
              <a:solidFill>
                <a:srgbClr val="B5203F"/>
              </a:solidFill>
            </a:endParaRPr>
          </a:p>
        </p:txBody>
      </p:sp>
      <p:sp>
        <p:nvSpPr>
          <p:cNvPr id="791" name="Google Shape;791;p66"/>
          <p:cNvSpPr/>
          <p:nvPr/>
        </p:nvSpPr>
        <p:spPr>
          <a:xfrm>
            <a:off x="112354" y="1255944"/>
            <a:ext cx="8919292" cy="563189"/>
          </a:xfrm>
          <a:prstGeom prst="rect">
            <a:avLst/>
          </a:prstGeom>
          <a:noFill/>
          <a:ln>
            <a:noFill/>
          </a:ln>
        </p:spPr>
        <p:txBody>
          <a:bodyPr anchorCtr="0" anchor="t" bIns="45675" lIns="45675" spcFirstLastPara="1" rIns="45675" wrap="square" tIns="45675">
            <a:noAutofit/>
          </a:bodyPr>
          <a:lstStyle/>
          <a:p>
            <a:pPr indent="0" lvl="0" marL="0" marR="0" rtl="0" algn="l">
              <a:lnSpc>
                <a:spcPct val="90000"/>
              </a:lnSpc>
              <a:spcBef>
                <a:spcPts val="0"/>
              </a:spcBef>
              <a:spcAft>
                <a:spcPts val="0"/>
              </a:spcAft>
              <a:buNone/>
            </a:pPr>
            <a:r>
              <a:rPr b="1" i="1" lang="es-ES" sz="1700">
                <a:solidFill>
                  <a:srgbClr val="833C0B"/>
                </a:solidFill>
                <a:latin typeface="Calibri"/>
                <a:ea typeface="Calibri"/>
                <a:cs typeface="Calibri"/>
                <a:sym typeface="Calibri"/>
              </a:rPr>
              <a:t>Holocracia</a:t>
            </a:r>
            <a:r>
              <a:rPr lang="es-ES" sz="1700">
                <a:solidFill>
                  <a:srgbClr val="333399"/>
                </a:solidFill>
                <a:latin typeface="Calibri"/>
                <a:ea typeface="Calibri"/>
                <a:cs typeface="Calibri"/>
                <a:sym typeface="Calibri"/>
              </a:rPr>
              <a:t> </a:t>
            </a:r>
            <a:r>
              <a:rPr lang="es-ES" sz="1700">
                <a:solidFill>
                  <a:srgbClr val="003399"/>
                </a:solidFill>
                <a:latin typeface="Calibri"/>
                <a:ea typeface="Calibri"/>
                <a:cs typeface="Calibri"/>
                <a:sym typeface="Calibri"/>
              </a:rPr>
              <a:t>es un sistema de organización en el que la toma de decisiones se distribuye de forma </a:t>
            </a:r>
            <a:r>
              <a:rPr b="1" i="1" lang="es-ES" sz="1700">
                <a:solidFill>
                  <a:srgbClr val="002060"/>
                </a:solidFill>
                <a:latin typeface="Calibri"/>
                <a:ea typeface="Calibri"/>
                <a:cs typeface="Calibri"/>
                <a:sym typeface="Calibri"/>
              </a:rPr>
              <a:t>horizontal</a:t>
            </a:r>
            <a:r>
              <a:rPr lang="es-ES" sz="1700">
                <a:solidFill>
                  <a:srgbClr val="003399"/>
                </a:solidFill>
                <a:latin typeface="Calibri"/>
                <a:ea typeface="Calibri"/>
                <a:cs typeface="Calibri"/>
                <a:sym typeface="Calibri"/>
              </a:rPr>
              <a:t> en lugar de ser establecida por una jerarquía tradicional</a:t>
            </a:r>
            <a:r>
              <a:rPr lang="es-ES" sz="1700">
                <a:solidFill>
                  <a:srgbClr val="3366CC"/>
                </a:solidFill>
                <a:latin typeface="Calibri"/>
                <a:ea typeface="Calibri"/>
                <a:cs typeface="Calibri"/>
                <a:sym typeface="Calibri"/>
              </a:rPr>
              <a:t>.</a:t>
            </a:r>
            <a:endParaRPr/>
          </a:p>
        </p:txBody>
      </p:sp>
      <p:pic>
        <p:nvPicPr>
          <p:cNvPr id="792" name="Google Shape;792;p66"/>
          <p:cNvPicPr preferRelativeResize="0"/>
          <p:nvPr/>
        </p:nvPicPr>
        <p:blipFill rotWithShape="1">
          <a:blip r:embed="rId3">
            <a:alphaModFix/>
          </a:blip>
          <a:srcRect b="3044" l="0" r="0" t="0"/>
          <a:stretch/>
        </p:blipFill>
        <p:spPr>
          <a:xfrm>
            <a:off x="3597600" y="1951025"/>
            <a:ext cx="5546400" cy="3836925"/>
          </a:xfrm>
          <a:prstGeom prst="rect">
            <a:avLst/>
          </a:prstGeom>
          <a:noFill/>
          <a:ln>
            <a:noFill/>
          </a:ln>
        </p:spPr>
      </p:pic>
      <p:sp>
        <p:nvSpPr>
          <p:cNvPr id="793" name="Google Shape;793;p66"/>
          <p:cNvSpPr txBox="1"/>
          <p:nvPr/>
        </p:nvSpPr>
        <p:spPr>
          <a:xfrm>
            <a:off x="229816" y="5410541"/>
            <a:ext cx="7730153" cy="1089487"/>
          </a:xfrm>
          <a:prstGeom prst="rect">
            <a:avLst/>
          </a:prstGeom>
          <a:noFill/>
          <a:ln>
            <a:noFill/>
          </a:ln>
        </p:spPr>
        <p:txBody>
          <a:bodyPr anchorCtr="0" anchor="t" bIns="45675" lIns="45675" spcFirstLastPara="1" rIns="45675" wrap="square" tIns="45675">
            <a:noAutofit/>
          </a:bodyPr>
          <a:lstStyle/>
          <a:p>
            <a:pPr indent="-182563" lvl="0" marL="269875" marR="0" rtl="0" algn="just">
              <a:lnSpc>
                <a:spcPct val="80000"/>
              </a:lnSpc>
              <a:spcBef>
                <a:spcPts val="0"/>
              </a:spcBef>
              <a:spcAft>
                <a:spcPts val="0"/>
              </a:spcAft>
              <a:buClr>
                <a:srgbClr val="002060"/>
              </a:buClr>
              <a:buSzPts val="1440"/>
              <a:buFont typeface="Trebuchet MS"/>
              <a:buChar char="•"/>
            </a:pPr>
            <a:r>
              <a:rPr b="0" i="0" lang="es-ES" sz="1600" u="none" cap="none" strike="noStrike">
                <a:solidFill>
                  <a:srgbClr val="002060"/>
                </a:solidFill>
                <a:latin typeface="Arial"/>
                <a:ea typeface="Arial"/>
                <a:cs typeface="Arial"/>
                <a:sym typeface="Arial"/>
              </a:rPr>
              <a:t>Estructura circular</a:t>
            </a:r>
            <a:endParaRPr/>
          </a:p>
          <a:p>
            <a:pPr indent="-182563" lvl="0" marL="269875" marR="0" rtl="0" algn="just">
              <a:lnSpc>
                <a:spcPct val="80000"/>
              </a:lnSpc>
              <a:spcBef>
                <a:spcPts val="0"/>
              </a:spcBef>
              <a:spcAft>
                <a:spcPts val="0"/>
              </a:spcAft>
              <a:buClr>
                <a:srgbClr val="002060"/>
              </a:buClr>
              <a:buSzPts val="1440"/>
              <a:buFont typeface="Trebuchet MS"/>
              <a:buChar char="•"/>
            </a:pPr>
            <a:r>
              <a:rPr b="0" i="0" lang="es-ES" sz="1600" u="none" cap="none" strike="noStrike">
                <a:solidFill>
                  <a:srgbClr val="002060"/>
                </a:solidFill>
                <a:latin typeface="Arial"/>
                <a:ea typeface="Arial"/>
                <a:cs typeface="Arial"/>
                <a:sym typeface="Arial"/>
              </a:rPr>
              <a:t>Gobierno conjunto</a:t>
            </a:r>
            <a:endParaRPr/>
          </a:p>
          <a:p>
            <a:pPr indent="-182563" lvl="0" marL="269875" marR="0" rtl="0" algn="just">
              <a:lnSpc>
                <a:spcPct val="80000"/>
              </a:lnSpc>
              <a:spcBef>
                <a:spcPts val="0"/>
              </a:spcBef>
              <a:spcAft>
                <a:spcPts val="0"/>
              </a:spcAft>
              <a:buClr>
                <a:srgbClr val="002060"/>
              </a:buClr>
              <a:buSzPts val="1440"/>
              <a:buFont typeface="Trebuchet MS"/>
              <a:buChar char="•"/>
            </a:pPr>
            <a:r>
              <a:rPr b="0" i="0" lang="es-ES" sz="1600" u="none" cap="none" strike="noStrike">
                <a:solidFill>
                  <a:srgbClr val="002060"/>
                </a:solidFill>
                <a:latin typeface="Arial"/>
                <a:ea typeface="Arial"/>
                <a:cs typeface="Arial"/>
                <a:sym typeface="Arial"/>
              </a:rPr>
              <a:t>Autonomía de l@s trabajador@s</a:t>
            </a:r>
            <a:endParaRPr/>
          </a:p>
          <a:p>
            <a:pPr indent="-182563" lvl="0" marL="269875" marR="0" rtl="0" algn="just">
              <a:lnSpc>
                <a:spcPct val="80000"/>
              </a:lnSpc>
              <a:spcBef>
                <a:spcPts val="0"/>
              </a:spcBef>
              <a:spcAft>
                <a:spcPts val="0"/>
              </a:spcAft>
              <a:buClr>
                <a:srgbClr val="002060"/>
              </a:buClr>
              <a:buSzPts val="1440"/>
              <a:buFont typeface="Trebuchet MS"/>
              <a:buChar char="•"/>
            </a:pPr>
            <a:r>
              <a:rPr b="0" i="0" lang="es-ES" sz="1600" u="none" cap="none" strike="noStrike">
                <a:solidFill>
                  <a:srgbClr val="002060"/>
                </a:solidFill>
                <a:latin typeface="Arial"/>
                <a:ea typeface="Arial"/>
                <a:cs typeface="Arial"/>
                <a:sym typeface="Arial"/>
              </a:rPr>
              <a:t>Definición de roles y no de puestos de trabajo</a:t>
            </a:r>
            <a:endParaRPr/>
          </a:p>
          <a:p>
            <a:pPr indent="-182563" lvl="0" marL="269875" marR="0" rtl="0" algn="just">
              <a:lnSpc>
                <a:spcPct val="80000"/>
              </a:lnSpc>
              <a:spcBef>
                <a:spcPts val="0"/>
              </a:spcBef>
              <a:spcAft>
                <a:spcPts val="0"/>
              </a:spcAft>
              <a:buClr>
                <a:srgbClr val="002060"/>
              </a:buClr>
              <a:buSzPts val="1440"/>
              <a:buFont typeface="Trebuchet MS"/>
              <a:buChar char="•"/>
            </a:pPr>
            <a:r>
              <a:rPr b="0" i="0" lang="es-ES" sz="1600" u="none" cap="none" strike="noStrike">
                <a:solidFill>
                  <a:srgbClr val="002060"/>
                </a:solidFill>
                <a:latin typeface="Arial"/>
                <a:ea typeface="Arial"/>
                <a:cs typeface="Arial"/>
                <a:sym typeface="Arial"/>
              </a:rPr>
              <a:t>Flexibilidad. </a:t>
            </a:r>
            <a:r>
              <a:rPr b="0" i="0" lang="es-ES" sz="1600" u="none" cap="none" strike="noStrike">
                <a:solidFill>
                  <a:srgbClr val="002060"/>
                </a:solidFill>
                <a:latin typeface="Calibri"/>
                <a:ea typeface="Calibri"/>
                <a:cs typeface="Calibri"/>
                <a:sym typeface="Calibri"/>
              </a:rPr>
              <a:t>Cada persona pueda trabajar en varios proyectos con distintos roles </a:t>
            </a:r>
            <a:endParaRPr b="0" i="0" sz="1600" u="none" cap="none" strike="noStrike">
              <a:solidFill>
                <a:srgbClr val="002060"/>
              </a:solidFill>
              <a:latin typeface="Arial"/>
              <a:ea typeface="Arial"/>
              <a:cs typeface="Arial"/>
              <a:sym typeface="Arial"/>
            </a:endParaRPr>
          </a:p>
        </p:txBody>
      </p:sp>
      <p:sp>
        <p:nvSpPr>
          <p:cNvPr id="794" name="Google Shape;794;p66"/>
          <p:cNvSpPr txBox="1"/>
          <p:nvPr/>
        </p:nvSpPr>
        <p:spPr>
          <a:xfrm>
            <a:off x="166274" y="5085274"/>
            <a:ext cx="1871710" cy="369289"/>
          </a:xfrm>
          <a:prstGeom prst="rect">
            <a:avLst/>
          </a:prstGeom>
          <a:noFill/>
          <a:ln>
            <a:noFill/>
          </a:ln>
        </p:spPr>
        <p:txBody>
          <a:bodyPr anchorCtr="0" anchor="ctr" bIns="45675" lIns="45675" spcFirstLastPara="1" rIns="45675" wrap="square" tIns="45675">
            <a:noAutofit/>
          </a:bodyPr>
          <a:lstStyle/>
          <a:p>
            <a:pPr indent="0" lvl="0" marL="0" marR="0" rtl="0" algn="ctr">
              <a:lnSpc>
                <a:spcPct val="90000"/>
              </a:lnSpc>
              <a:spcBef>
                <a:spcPts val="0"/>
              </a:spcBef>
              <a:spcAft>
                <a:spcPts val="0"/>
              </a:spcAft>
              <a:buClr>
                <a:srgbClr val="833C0B"/>
              </a:buClr>
              <a:buSzPts val="2000"/>
              <a:buFont typeface="Calibri"/>
              <a:buNone/>
            </a:pPr>
            <a:r>
              <a:rPr b="1" i="0" lang="es-ES" sz="2000" u="none" cap="none" strike="noStrike">
                <a:solidFill>
                  <a:srgbClr val="833C0B"/>
                </a:solidFill>
                <a:latin typeface="Calibri"/>
                <a:ea typeface="Calibri"/>
                <a:cs typeface="Calibri"/>
                <a:sym typeface="Calibri"/>
              </a:rPr>
              <a:t>Características:</a:t>
            </a:r>
            <a:endParaRPr b="1" i="0" sz="2000" u="none" cap="none" strike="noStrike">
              <a:solidFill>
                <a:srgbClr val="833C0B"/>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67"/>
          <p:cNvSpPr/>
          <p:nvPr/>
        </p:nvSpPr>
        <p:spPr>
          <a:xfrm>
            <a:off x="3411823" y="75336"/>
            <a:ext cx="164179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Holocracia</a:t>
            </a:r>
            <a:endParaRPr/>
          </a:p>
        </p:txBody>
      </p:sp>
      <p:pic>
        <p:nvPicPr>
          <p:cNvPr id="801" name="Google Shape;801;p67"/>
          <p:cNvPicPr preferRelativeResize="0"/>
          <p:nvPr/>
        </p:nvPicPr>
        <p:blipFill rotWithShape="1">
          <a:blip r:embed="rId3">
            <a:alphaModFix/>
          </a:blip>
          <a:srcRect b="0" l="0" r="0" t="0"/>
          <a:stretch/>
        </p:blipFill>
        <p:spPr>
          <a:xfrm>
            <a:off x="4867776" y="1261601"/>
            <a:ext cx="3162300" cy="1447800"/>
          </a:xfrm>
          <a:prstGeom prst="rect">
            <a:avLst/>
          </a:prstGeom>
          <a:noFill/>
          <a:ln>
            <a:noFill/>
          </a:ln>
        </p:spPr>
      </p:pic>
      <p:pic>
        <p:nvPicPr>
          <p:cNvPr id="802" name="Google Shape;802;p67"/>
          <p:cNvPicPr preferRelativeResize="0"/>
          <p:nvPr/>
        </p:nvPicPr>
        <p:blipFill rotWithShape="1">
          <a:blip r:embed="rId4">
            <a:alphaModFix/>
          </a:blip>
          <a:srcRect b="0" l="0" r="0" t="0"/>
          <a:stretch/>
        </p:blipFill>
        <p:spPr>
          <a:xfrm>
            <a:off x="5904412" y="3098153"/>
            <a:ext cx="2695575" cy="1695450"/>
          </a:xfrm>
          <a:prstGeom prst="rect">
            <a:avLst/>
          </a:prstGeom>
          <a:noFill/>
          <a:ln>
            <a:noFill/>
          </a:ln>
        </p:spPr>
      </p:pic>
      <p:pic>
        <p:nvPicPr>
          <p:cNvPr id="803" name="Google Shape;803;p67"/>
          <p:cNvPicPr preferRelativeResize="0"/>
          <p:nvPr/>
        </p:nvPicPr>
        <p:blipFill rotWithShape="1">
          <a:blip r:embed="rId5">
            <a:alphaModFix/>
          </a:blip>
          <a:srcRect b="32325" l="17998" r="17997" t="30595"/>
          <a:stretch/>
        </p:blipFill>
        <p:spPr>
          <a:xfrm>
            <a:off x="465944" y="966698"/>
            <a:ext cx="3311702" cy="1276711"/>
          </a:xfrm>
          <a:prstGeom prst="rect">
            <a:avLst/>
          </a:prstGeom>
          <a:noFill/>
          <a:ln>
            <a:noFill/>
          </a:ln>
        </p:spPr>
      </p:pic>
      <p:pic>
        <p:nvPicPr>
          <p:cNvPr id="804" name="Google Shape;804;p67"/>
          <p:cNvPicPr preferRelativeResize="0"/>
          <p:nvPr/>
        </p:nvPicPr>
        <p:blipFill rotWithShape="1">
          <a:blip r:embed="rId6">
            <a:alphaModFix/>
          </a:blip>
          <a:srcRect b="0" l="0" r="0" t="0"/>
          <a:stretch/>
        </p:blipFill>
        <p:spPr>
          <a:xfrm>
            <a:off x="782516" y="2476500"/>
            <a:ext cx="1905000" cy="1905000"/>
          </a:xfrm>
          <a:prstGeom prst="rect">
            <a:avLst/>
          </a:prstGeom>
          <a:noFill/>
          <a:ln>
            <a:noFill/>
          </a:ln>
        </p:spPr>
      </p:pic>
      <p:pic>
        <p:nvPicPr>
          <p:cNvPr id="805" name="Google Shape;805;p67"/>
          <p:cNvPicPr preferRelativeResize="0"/>
          <p:nvPr/>
        </p:nvPicPr>
        <p:blipFill rotWithShape="1">
          <a:blip r:embed="rId7">
            <a:alphaModFix/>
          </a:blip>
          <a:srcRect b="12590" l="6942" r="8415" t="7546"/>
          <a:stretch/>
        </p:blipFill>
        <p:spPr>
          <a:xfrm>
            <a:off x="634313" y="4720437"/>
            <a:ext cx="2974963" cy="1034562"/>
          </a:xfrm>
          <a:prstGeom prst="rect">
            <a:avLst/>
          </a:prstGeom>
          <a:noFill/>
          <a:ln>
            <a:noFill/>
          </a:ln>
        </p:spPr>
      </p:pic>
      <p:pic>
        <p:nvPicPr>
          <p:cNvPr id="806" name="Google Shape;806;p67"/>
          <p:cNvPicPr preferRelativeResize="0"/>
          <p:nvPr/>
        </p:nvPicPr>
        <p:blipFill rotWithShape="1">
          <a:blip r:embed="rId8">
            <a:alphaModFix/>
          </a:blip>
          <a:srcRect b="0" l="0" r="0" t="0"/>
          <a:stretch/>
        </p:blipFill>
        <p:spPr>
          <a:xfrm>
            <a:off x="3502261" y="2885576"/>
            <a:ext cx="1460919" cy="1460919"/>
          </a:xfrm>
          <a:prstGeom prst="rect">
            <a:avLst/>
          </a:prstGeom>
          <a:noFill/>
          <a:ln>
            <a:noFill/>
          </a:ln>
        </p:spPr>
      </p:pic>
      <p:pic>
        <p:nvPicPr>
          <p:cNvPr id="807" name="Google Shape;807;p67"/>
          <p:cNvPicPr preferRelativeResize="0"/>
          <p:nvPr/>
        </p:nvPicPr>
        <p:blipFill rotWithShape="1">
          <a:blip r:embed="rId9">
            <a:alphaModFix/>
          </a:blip>
          <a:srcRect b="0" l="0" r="0" t="0"/>
          <a:stretch/>
        </p:blipFill>
        <p:spPr>
          <a:xfrm>
            <a:off x="4315525" y="5173036"/>
            <a:ext cx="2936675" cy="88532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descr="Google Shape;657;p46" id="812" name="Google Shape;812;p68"/>
          <p:cNvPicPr preferRelativeResize="0"/>
          <p:nvPr/>
        </p:nvPicPr>
        <p:blipFill rotWithShape="1">
          <a:blip r:embed="rId3">
            <a:alphaModFix/>
          </a:blip>
          <a:srcRect b="0" l="0" r="0" t="0"/>
          <a:stretch/>
        </p:blipFill>
        <p:spPr>
          <a:xfrm>
            <a:off x="1902574" y="815875"/>
            <a:ext cx="5462500" cy="5323151"/>
          </a:xfrm>
          <a:prstGeom prst="rect">
            <a:avLst/>
          </a:prstGeom>
          <a:noFill/>
          <a:ln>
            <a:noFill/>
          </a:ln>
        </p:spPr>
      </p:pic>
      <p:sp>
        <p:nvSpPr>
          <p:cNvPr id="813" name="Google Shape;813;p68"/>
          <p:cNvSpPr txBox="1"/>
          <p:nvPr/>
        </p:nvSpPr>
        <p:spPr>
          <a:xfrm>
            <a:off x="6037450" y="6055054"/>
            <a:ext cx="1452901" cy="330681"/>
          </a:xfrm>
          <a:prstGeom prst="rect">
            <a:avLst/>
          </a:prstGeom>
          <a:noFill/>
          <a:ln>
            <a:noFill/>
          </a:ln>
        </p:spPr>
        <p:txBody>
          <a:bodyPr anchorCtr="0" anchor="ctr" bIns="91400" lIns="91400" spcFirstLastPara="1" rIns="91400" wrap="square" tIns="91400">
            <a:noAutofit/>
          </a:bodyPr>
          <a:lstStyle/>
          <a:p>
            <a:pPr indent="0" lvl="0" marL="0" marR="0" rtl="0" algn="l">
              <a:spcBef>
                <a:spcPts val="0"/>
              </a:spcBef>
              <a:spcAft>
                <a:spcPts val="0"/>
              </a:spcAft>
              <a:buNone/>
            </a:pPr>
            <a:r>
              <a:rPr b="1" lang="es-ES" sz="1100">
                <a:solidFill>
                  <a:schemeClr val="dk1"/>
                </a:solidFill>
                <a:latin typeface="Arial"/>
                <a:ea typeface="Arial"/>
                <a:cs typeface="Arial"/>
                <a:sym typeface="Arial"/>
              </a:rPr>
              <a:t>2011, Manu Cornet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69"/>
          <p:cNvSpPr txBox="1"/>
          <p:nvPr/>
        </p:nvSpPr>
        <p:spPr>
          <a:xfrm>
            <a:off x="229815" y="1529669"/>
            <a:ext cx="7307940" cy="369289"/>
          </a:xfrm>
          <a:prstGeom prst="rect">
            <a:avLst/>
          </a:prstGeom>
          <a:noFill/>
          <a:ln>
            <a:noFill/>
          </a:ln>
        </p:spPr>
        <p:txBody>
          <a:bodyPr anchorCtr="0" anchor="t" bIns="45675" lIns="45675" spcFirstLastPara="1" rIns="45675" wrap="square" tIns="45675">
            <a:noAutofit/>
          </a:bodyPr>
          <a:lstStyle/>
          <a:p>
            <a:pPr indent="0" lvl="0" marL="0" marR="0" rtl="0" algn="l">
              <a:spcBef>
                <a:spcPts val="0"/>
              </a:spcBef>
              <a:spcAft>
                <a:spcPts val="0"/>
              </a:spcAft>
              <a:buNone/>
            </a:pPr>
            <a:r>
              <a:rPr lang="es-ES" sz="1800">
                <a:solidFill>
                  <a:srgbClr val="002060"/>
                </a:solidFill>
                <a:latin typeface="Arial"/>
                <a:ea typeface="Arial"/>
                <a:cs typeface="Arial"/>
                <a:sym typeface="Arial"/>
              </a:rPr>
              <a:t>Las fuerzas más importantes que afectan al diseño organizativo son:</a:t>
            </a:r>
            <a:endParaRPr/>
          </a:p>
        </p:txBody>
      </p:sp>
      <p:sp>
        <p:nvSpPr>
          <p:cNvPr id="820" name="Google Shape;820;p69"/>
          <p:cNvSpPr txBox="1"/>
          <p:nvPr/>
        </p:nvSpPr>
        <p:spPr>
          <a:xfrm>
            <a:off x="229815" y="731389"/>
            <a:ext cx="8486337" cy="540000"/>
          </a:xfrm>
          <a:prstGeom prst="rect">
            <a:avLst/>
          </a:prstGeom>
          <a:no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833C0B"/>
              </a:buClr>
              <a:buSzPts val="2400"/>
              <a:buFont typeface="Arial"/>
              <a:buNone/>
            </a:pPr>
            <a:r>
              <a:rPr b="1" i="0" lang="es-ES" sz="2400" u="none" cap="none" strike="noStrike">
                <a:solidFill>
                  <a:srgbClr val="B5203F"/>
                </a:solidFill>
                <a:latin typeface="Arial"/>
                <a:ea typeface="Arial"/>
                <a:cs typeface="Arial"/>
                <a:sym typeface="Arial"/>
              </a:rPr>
              <a:t>4. Factores Determinantes de la Estructura Organizativa</a:t>
            </a:r>
            <a:endParaRPr>
              <a:solidFill>
                <a:srgbClr val="B5203F"/>
              </a:solidFill>
            </a:endParaRPr>
          </a:p>
        </p:txBody>
      </p:sp>
      <p:sp>
        <p:nvSpPr>
          <p:cNvPr id="821" name="Google Shape;821;p69"/>
          <p:cNvSpPr/>
          <p:nvPr/>
        </p:nvSpPr>
        <p:spPr>
          <a:xfrm>
            <a:off x="1266093" y="2366386"/>
            <a:ext cx="1008000" cy="1008000"/>
          </a:xfrm>
          <a:prstGeom prst="ellipse">
            <a:avLst/>
          </a:prstGeom>
          <a:gradFill>
            <a:gsLst>
              <a:gs pos="0">
                <a:srgbClr val="FFC647"/>
              </a:gs>
              <a:gs pos="50000">
                <a:srgbClr val="FFC600"/>
              </a:gs>
              <a:gs pos="100000">
                <a:srgbClr val="E3B400"/>
              </a:gs>
            </a:gsLst>
            <a:lin ang="5400000" scaled="0"/>
          </a:gradFill>
          <a:ln cap="flat" cmpd="sng" w="9525">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2" name="Google Shape;822;p69"/>
          <p:cNvSpPr/>
          <p:nvPr/>
        </p:nvSpPr>
        <p:spPr>
          <a:xfrm>
            <a:off x="4080261" y="2366386"/>
            <a:ext cx="1008000" cy="1008000"/>
          </a:xfrm>
          <a:prstGeom prst="ellipse">
            <a:avLst/>
          </a:prstGeom>
          <a:gradFill>
            <a:gsLst>
              <a:gs pos="0">
                <a:srgbClr val="F08B54"/>
              </a:gs>
              <a:gs pos="50000">
                <a:srgbClr val="F67A26"/>
              </a:gs>
              <a:gs pos="100000">
                <a:srgbClr val="E36A18"/>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3" name="Google Shape;823;p69"/>
          <p:cNvSpPr/>
          <p:nvPr/>
        </p:nvSpPr>
        <p:spPr>
          <a:xfrm>
            <a:off x="6787663" y="2366386"/>
            <a:ext cx="1008000" cy="1008000"/>
          </a:xfrm>
          <a:prstGeom prst="ellipse">
            <a:avLst/>
          </a:prstGeom>
          <a:gradFill>
            <a:gsLst>
              <a:gs pos="0">
                <a:srgbClr val="7FB75F"/>
              </a:gs>
              <a:gs pos="50000">
                <a:srgbClr val="6EB141"/>
              </a:gs>
              <a:gs pos="100000">
                <a:srgbClr val="5FA134"/>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4" name="Google Shape;824;p69"/>
          <p:cNvSpPr txBox="1"/>
          <p:nvPr/>
        </p:nvSpPr>
        <p:spPr>
          <a:xfrm>
            <a:off x="1359785" y="2406960"/>
            <a:ext cx="820615"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4800">
                <a:solidFill>
                  <a:srgbClr val="002060"/>
                </a:solidFill>
                <a:latin typeface="Arial"/>
                <a:ea typeface="Arial"/>
                <a:cs typeface="Arial"/>
                <a:sym typeface="Arial"/>
              </a:rPr>
              <a:t>1</a:t>
            </a:r>
            <a:endParaRPr/>
          </a:p>
        </p:txBody>
      </p:sp>
      <p:sp>
        <p:nvSpPr>
          <p:cNvPr id="825" name="Google Shape;825;p69"/>
          <p:cNvSpPr txBox="1"/>
          <p:nvPr/>
        </p:nvSpPr>
        <p:spPr>
          <a:xfrm>
            <a:off x="4173953" y="2428334"/>
            <a:ext cx="820615"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4800">
                <a:solidFill>
                  <a:srgbClr val="002060"/>
                </a:solidFill>
                <a:latin typeface="Arial"/>
                <a:ea typeface="Arial"/>
                <a:cs typeface="Arial"/>
                <a:sym typeface="Arial"/>
              </a:rPr>
              <a:t>2</a:t>
            </a:r>
            <a:endParaRPr/>
          </a:p>
        </p:txBody>
      </p:sp>
      <p:sp>
        <p:nvSpPr>
          <p:cNvPr id="826" name="Google Shape;826;p69"/>
          <p:cNvSpPr txBox="1"/>
          <p:nvPr/>
        </p:nvSpPr>
        <p:spPr>
          <a:xfrm>
            <a:off x="6881355" y="2406960"/>
            <a:ext cx="820615" cy="83099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4800">
                <a:solidFill>
                  <a:srgbClr val="002060"/>
                </a:solidFill>
                <a:latin typeface="Arial"/>
                <a:ea typeface="Arial"/>
                <a:cs typeface="Arial"/>
                <a:sym typeface="Arial"/>
              </a:rPr>
              <a:t>3</a:t>
            </a:r>
            <a:endParaRPr/>
          </a:p>
        </p:txBody>
      </p:sp>
      <p:sp>
        <p:nvSpPr>
          <p:cNvPr id="827" name="Google Shape;827;p69"/>
          <p:cNvSpPr/>
          <p:nvPr/>
        </p:nvSpPr>
        <p:spPr>
          <a:xfrm>
            <a:off x="3411729" y="2731056"/>
            <a:ext cx="199293" cy="282585"/>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28" name="Google Shape;828;p69"/>
          <p:cNvSpPr/>
          <p:nvPr/>
        </p:nvSpPr>
        <p:spPr>
          <a:xfrm>
            <a:off x="2603061" y="2729093"/>
            <a:ext cx="199293" cy="282585"/>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29" name="Google Shape;829;p69"/>
          <p:cNvSpPr/>
          <p:nvPr/>
        </p:nvSpPr>
        <p:spPr>
          <a:xfrm>
            <a:off x="5358207" y="2742163"/>
            <a:ext cx="199293" cy="282585"/>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30" name="Google Shape;830;p69"/>
          <p:cNvSpPr/>
          <p:nvPr/>
        </p:nvSpPr>
        <p:spPr>
          <a:xfrm>
            <a:off x="6125084" y="2742163"/>
            <a:ext cx="199293" cy="282585"/>
          </a:xfrm>
          <a:prstGeom prst="chevron">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831" name="Google Shape;831;p69"/>
          <p:cNvSpPr/>
          <p:nvPr/>
        </p:nvSpPr>
        <p:spPr>
          <a:xfrm>
            <a:off x="591350" y="3959915"/>
            <a:ext cx="2357400" cy="2270400"/>
          </a:xfrm>
          <a:prstGeom prst="rect">
            <a:avLst/>
          </a:prstGeom>
          <a:solidFill>
            <a:srgbClr val="FFFFEB"/>
          </a:solid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t/>
            </a:r>
            <a:endParaRPr sz="800">
              <a:solidFill>
                <a:srgbClr val="002060"/>
              </a:solidFill>
              <a:latin typeface="Arial"/>
              <a:ea typeface="Arial"/>
              <a:cs typeface="Arial"/>
              <a:sym typeface="Arial"/>
            </a:endParaRPr>
          </a:p>
          <a:p>
            <a:pPr indent="0" lvl="0" marL="93663" marR="0" rtl="0" algn="l">
              <a:lnSpc>
                <a:spcPct val="80000"/>
              </a:lnSpc>
              <a:spcBef>
                <a:spcPts val="300"/>
              </a:spcBef>
              <a:spcAft>
                <a:spcPts val="0"/>
              </a:spcAft>
              <a:buNone/>
            </a:pPr>
            <a:r>
              <a:rPr lang="es-ES" sz="1800">
                <a:solidFill>
                  <a:srgbClr val="002060"/>
                </a:solidFill>
                <a:latin typeface="Arial"/>
                <a:ea typeface="Arial"/>
                <a:cs typeface="Arial"/>
                <a:sym typeface="Arial"/>
              </a:rPr>
              <a:t>La </a:t>
            </a:r>
            <a:r>
              <a:rPr b="1" i="1" lang="es-ES" sz="1800">
                <a:solidFill>
                  <a:srgbClr val="833C0B"/>
                </a:solidFill>
                <a:latin typeface="Arial"/>
                <a:ea typeface="Arial"/>
                <a:cs typeface="Arial"/>
                <a:sym typeface="Arial"/>
              </a:rPr>
              <a:t>edad</a:t>
            </a:r>
            <a:r>
              <a:rPr lang="es-ES" sz="1800">
                <a:solidFill>
                  <a:srgbClr val="002060"/>
                </a:solidFill>
                <a:latin typeface="Arial"/>
                <a:ea typeface="Arial"/>
                <a:cs typeface="Arial"/>
                <a:sym typeface="Arial"/>
              </a:rPr>
              <a:t> y el </a:t>
            </a:r>
            <a:r>
              <a:rPr b="1" i="1" lang="es-ES" sz="1800">
                <a:solidFill>
                  <a:srgbClr val="833C0B"/>
                </a:solidFill>
                <a:latin typeface="Arial"/>
                <a:ea typeface="Arial"/>
                <a:cs typeface="Arial"/>
                <a:sym typeface="Arial"/>
              </a:rPr>
              <a:t>tamaño</a:t>
            </a:r>
            <a:r>
              <a:rPr lang="es-ES" sz="1800">
                <a:solidFill>
                  <a:srgbClr val="002060"/>
                </a:solidFill>
                <a:latin typeface="Arial"/>
                <a:ea typeface="Arial"/>
                <a:cs typeface="Arial"/>
                <a:sym typeface="Arial"/>
              </a:rPr>
              <a:t>, en diferentes etapas: </a:t>
            </a:r>
            <a:endParaRPr/>
          </a:p>
          <a:p>
            <a:pPr indent="-180975" lvl="0" marL="363538" marR="0" rtl="0" algn="l">
              <a:lnSpc>
                <a:spcPct val="7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Funcional simple</a:t>
            </a:r>
            <a:endParaRPr/>
          </a:p>
          <a:p>
            <a:pPr indent="-180975" lvl="0" marL="363538" marR="0" rtl="0" algn="l">
              <a:lnSpc>
                <a:spcPct val="7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Funcional burocrática</a:t>
            </a:r>
            <a:endParaRPr/>
          </a:p>
          <a:p>
            <a:pPr indent="-180975" lvl="0" marL="363538" marR="0" rtl="0" algn="l">
              <a:lnSpc>
                <a:spcPct val="70000"/>
              </a:lnSpc>
              <a:spcBef>
                <a:spcPts val="300"/>
              </a:spcBef>
              <a:spcAft>
                <a:spcPts val="0"/>
              </a:spcAft>
              <a:buClr>
                <a:srgbClr val="002060"/>
              </a:buClr>
              <a:buSzPts val="1260"/>
              <a:buFont typeface="Noto Sans Symbols"/>
              <a:buChar char="🞂"/>
            </a:pPr>
            <a:r>
              <a:rPr lang="es-ES" sz="1800">
                <a:solidFill>
                  <a:srgbClr val="002060"/>
                </a:solidFill>
                <a:latin typeface="Arial"/>
                <a:ea typeface="Arial"/>
                <a:cs typeface="Arial"/>
                <a:sym typeface="Arial"/>
              </a:rPr>
              <a:t>Estructuras divisionales por productos</a:t>
            </a:r>
            <a:endParaRPr/>
          </a:p>
        </p:txBody>
      </p:sp>
      <p:sp>
        <p:nvSpPr>
          <p:cNvPr id="832" name="Google Shape;832;p69"/>
          <p:cNvSpPr/>
          <p:nvPr/>
        </p:nvSpPr>
        <p:spPr>
          <a:xfrm>
            <a:off x="3611025" y="3967825"/>
            <a:ext cx="1997700" cy="2270400"/>
          </a:xfrm>
          <a:prstGeom prst="rect">
            <a:avLst/>
          </a:prstGeom>
          <a:solidFill>
            <a:srgbClr val="FBE4D4"/>
          </a:solid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t/>
            </a:r>
            <a:endParaRPr sz="800">
              <a:solidFill>
                <a:srgbClr val="002060"/>
              </a:solidFill>
              <a:latin typeface="Arial"/>
              <a:ea typeface="Arial"/>
              <a:cs typeface="Arial"/>
              <a:sym typeface="Arial"/>
            </a:endParaRPr>
          </a:p>
          <a:p>
            <a:pPr indent="0" lvl="0" marL="93662" marR="0" rtl="0" algn="l">
              <a:lnSpc>
                <a:spcPct val="80000"/>
              </a:lnSpc>
              <a:spcBef>
                <a:spcPts val="300"/>
              </a:spcBef>
              <a:spcAft>
                <a:spcPts val="0"/>
              </a:spcAft>
              <a:buNone/>
            </a:pPr>
            <a:r>
              <a:rPr lang="es-ES" sz="1800">
                <a:solidFill>
                  <a:srgbClr val="002060"/>
                </a:solidFill>
                <a:latin typeface="Arial"/>
                <a:ea typeface="Arial"/>
                <a:cs typeface="Arial"/>
                <a:sym typeface="Arial"/>
              </a:rPr>
              <a:t>La </a:t>
            </a:r>
            <a:r>
              <a:rPr b="1" i="1" lang="es-ES" sz="1800">
                <a:solidFill>
                  <a:srgbClr val="833C0B"/>
                </a:solidFill>
                <a:latin typeface="Arial"/>
                <a:ea typeface="Arial"/>
                <a:cs typeface="Arial"/>
                <a:sym typeface="Arial"/>
              </a:rPr>
              <a:t>Tecnología</a:t>
            </a:r>
            <a:r>
              <a:rPr lang="es-ES" sz="1800">
                <a:solidFill>
                  <a:srgbClr val="002060"/>
                </a:solidFill>
                <a:latin typeface="Arial"/>
                <a:ea typeface="Arial"/>
                <a:cs typeface="Arial"/>
                <a:sym typeface="Arial"/>
              </a:rPr>
              <a:t> </a:t>
            </a:r>
            <a:endParaRPr sz="1800">
              <a:solidFill>
                <a:srgbClr val="002060"/>
              </a:solidFill>
              <a:latin typeface="Arial"/>
              <a:ea typeface="Arial"/>
              <a:cs typeface="Arial"/>
              <a:sym typeface="Arial"/>
            </a:endParaRPr>
          </a:p>
          <a:p>
            <a:pPr indent="0" lvl="0" marL="93663" marR="0" rtl="0" algn="l">
              <a:lnSpc>
                <a:spcPct val="80000"/>
              </a:lnSpc>
              <a:spcBef>
                <a:spcPts val="300"/>
              </a:spcBef>
              <a:spcAft>
                <a:spcPts val="0"/>
              </a:spcAft>
              <a:buNone/>
            </a:pPr>
            <a:r>
              <a:rPr lang="es-ES" sz="1400">
                <a:solidFill>
                  <a:srgbClr val="002060"/>
                </a:solidFill>
                <a:latin typeface="Arial"/>
                <a:ea typeface="Arial"/>
                <a:cs typeface="Arial"/>
                <a:sym typeface="Arial"/>
              </a:rPr>
              <a:t>🡪</a:t>
            </a:r>
            <a:r>
              <a:rPr lang="es-ES" sz="1800">
                <a:solidFill>
                  <a:srgbClr val="002060"/>
                </a:solidFill>
                <a:latin typeface="Arial"/>
                <a:ea typeface="Arial"/>
                <a:cs typeface="Arial"/>
                <a:sym typeface="Arial"/>
              </a:rPr>
              <a:t> cómo transformar los recursos financieros, humanos y físicos en productos o servicios</a:t>
            </a:r>
            <a:endParaRPr/>
          </a:p>
        </p:txBody>
      </p:sp>
      <p:sp>
        <p:nvSpPr>
          <p:cNvPr id="833" name="Google Shape;833;p69"/>
          <p:cNvSpPr/>
          <p:nvPr/>
        </p:nvSpPr>
        <p:spPr>
          <a:xfrm>
            <a:off x="6025500" y="3990400"/>
            <a:ext cx="2544600" cy="2239800"/>
          </a:xfrm>
          <a:prstGeom prst="rect">
            <a:avLst/>
          </a:prstGeom>
          <a:solidFill>
            <a:srgbClr val="E1EFD8"/>
          </a:solid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t/>
            </a:r>
            <a:endParaRPr sz="800">
              <a:solidFill>
                <a:srgbClr val="002060"/>
              </a:solidFill>
              <a:latin typeface="Arial"/>
              <a:ea typeface="Arial"/>
              <a:cs typeface="Arial"/>
              <a:sym typeface="Arial"/>
            </a:endParaRPr>
          </a:p>
          <a:p>
            <a:pPr indent="0" lvl="0" marL="93662" marR="0" rtl="0" algn="l">
              <a:lnSpc>
                <a:spcPct val="80000"/>
              </a:lnSpc>
              <a:spcBef>
                <a:spcPts val="300"/>
              </a:spcBef>
              <a:spcAft>
                <a:spcPts val="0"/>
              </a:spcAft>
              <a:buNone/>
            </a:pPr>
            <a:r>
              <a:rPr lang="es-ES" sz="1800">
                <a:solidFill>
                  <a:srgbClr val="002060"/>
                </a:solidFill>
                <a:latin typeface="Arial"/>
                <a:ea typeface="Arial"/>
                <a:cs typeface="Arial"/>
                <a:sym typeface="Arial"/>
              </a:rPr>
              <a:t>El </a:t>
            </a:r>
            <a:r>
              <a:rPr b="1" i="1" lang="es-ES" sz="1800">
                <a:solidFill>
                  <a:srgbClr val="833C0B"/>
                </a:solidFill>
                <a:latin typeface="Arial"/>
                <a:ea typeface="Arial"/>
                <a:cs typeface="Arial"/>
                <a:sym typeface="Arial"/>
              </a:rPr>
              <a:t>Entorno</a:t>
            </a:r>
            <a:r>
              <a:rPr lang="es-ES" sz="1800">
                <a:solidFill>
                  <a:srgbClr val="002060"/>
                </a:solidFill>
                <a:latin typeface="Arial"/>
                <a:ea typeface="Arial"/>
                <a:cs typeface="Arial"/>
                <a:sym typeface="Arial"/>
              </a:rPr>
              <a:t> </a:t>
            </a:r>
            <a:endParaRPr sz="1800">
              <a:solidFill>
                <a:srgbClr val="002060"/>
              </a:solidFill>
              <a:latin typeface="Arial"/>
              <a:ea typeface="Arial"/>
              <a:cs typeface="Arial"/>
              <a:sym typeface="Arial"/>
            </a:endParaRPr>
          </a:p>
          <a:p>
            <a:pPr indent="0" lvl="0" marL="93663" marR="0" rtl="0" algn="l">
              <a:lnSpc>
                <a:spcPct val="80000"/>
              </a:lnSpc>
              <a:spcBef>
                <a:spcPts val="300"/>
              </a:spcBef>
              <a:spcAft>
                <a:spcPts val="0"/>
              </a:spcAft>
              <a:buNone/>
            </a:pPr>
            <a:r>
              <a:rPr lang="es-ES" sz="1400">
                <a:solidFill>
                  <a:srgbClr val="002060"/>
                </a:solidFill>
                <a:latin typeface="Arial"/>
                <a:ea typeface="Arial"/>
                <a:cs typeface="Arial"/>
                <a:sym typeface="Arial"/>
              </a:rPr>
              <a:t>🡪</a:t>
            </a:r>
            <a:r>
              <a:rPr lang="es-ES" sz="1800">
                <a:solidFill>
                  <a:srgbClr val="002060"/>
                </a:solidFill>
                <a:latin typeface="Arial"/>
                <a:ea typeface="Arial"/>
                <a:cs typeface="Arial"/>
                <a:sym typeface="Arial"/>
              </a:rPr>
              <a:t> demandas y exigencias del medio. Todo aquello que está fuera de la organización, pero a lo que debe adaptarse para sobrevivir</a:t>
            </a:r>
            <a:endParaRPr sz="1800">
              <a:solidFill>
                <a:srgbClr val="002060"/>
              </a:solidFill>
              <a:latin typeface="Arial"/>
              <a:ea typeface="Arial"/>
              <a:cs typeface="Arial"/>
              <a:sym typeface="Arial"/>
            </a:endParaRPr>
          </a:p>
        </p:txBody>
      </p:sp>
      <p:cxnSp>
        <p:nvCxnSpPr>
          <p:cNvPr id="834" name="Google Shape;834;p69"/>
          <p:cNvCxnSpPr/>
          <p:nvPr/>
        </p:nvCxnSpPr>
        <p:spPr>
          <a:xfrm>
            <a:off x="1770085" y="3374373"/>
            <a:ext cx="0" cy="585300"/>
          </a:xfrm>
          <a:prstGeom prst="straightConnector1">
            <a:avLst/>
          </a:prstGeom>
          <a:noFill/>
          <a:ln cap="flat" cmpd="sng" w="38100">
            <a:solidFill>
              <a:srgbClr val="FFD966"/>
            </a:solidFill>
            <a:prstDash val="solid"/>
            <a:miter lim="800000"/>
            <a:headEnd len="sm" w="sm" type="none"/>
            <a:tailEnd len="med" w="med" type="triangle"/>
          </a:ln>
        </p:spPr>
      </p:cxnSp>
      <p:cxnSp>
        <p:nvCxnSpPr>
          <p:cNvPr id="835" name="Google Shape;835;p69"/>
          <p:cNvCxnSpPr/>
          <p:nvPr/>
        </p:nvCxnSpPr>
        <p:spPr>
          <a:xfrm>
            <a:off x="4584256" y="3378300"/>
            <a:ext cx="0" cy="585600"/>
          </a:xfrm>
          <a:prstGeom prst="straightConnector1">
            <a:avLst/>
          </a:prstGeom>
          <a:noFill/>
          <a:ln cap="flat" cmpd="sng" w="38100">
            <a:solidFill>
              <a:srgbClr val="C55A11"/>
            </a:solidFill>
            <a:prstDash val="solid"/>
            <a:miter lim="800000"/>
            <a:headEnd len="sm" w="sm" type="none"/>
            <a:tailEnd len="med" w="med" type="triangle"/>
          </a:ln>
        </p:spPr>
      </p:cxnSp>
      <p:cxnSp>
        <p:nvCxnSpPr>
          <p:cNvPr id="836" name="Google Shape;836;p69"/>
          <p:cNvCxnSpPr/>
          <p:nvPr/>
        </p:nvCxnSpPr>
        <p:spPr>
          <a:xfrm>
            <a:off x="7291661" y="3387818"/>
            <a:ext cx="0" cy="585600"/>
          </a:xfrm>
          <a:prstGeom prst="straightConnector1">
            <a:avLst/>
          </a:prstGeom>
          <a:noFill/>
          <a:ln cap="flat" cmpd="sng" w="38100">
            <a:solidFill>
              <a:srgbClr val="548135"/>
            </a:solidFill>
            <a:prstDash val="solid"/>
            <a:miter lim="800000"/>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70"/>
          <p:cNvSpPr txBox="1"/>
          <p:nvPr>
            <p:ph idx="1" type="body"/>
          </p:nvPr>
        </p:nvSpPr>
        <p:spPr>
          <a:xfrm>
            <a:off x="457200" y="2066925"/>
            <a:ext cx="8229600" cy="4059238"/>
          </a:xfrm>
          <a:prstGeom prst="rect">
            <a:avLst/>
          </a:prstGeom>
          <a:noFill/>
          <a:ln>
            <a:noFill/>
          </a:ln>
        </p:spPr>
        <p:txBody>
          <a:bodyPr anchorCtr="0" anchor="t" bIns="45675" lIns="45675" spcFirstLastPara="1" rIns="45675" wrap="square" tIns="45675">
            <a:noAutofit/>
          </a:bodyPr>
          <a:lstStyle/>
          <a:p>
            <a:pPr indent="0" lvl="0" marL="76200" rtl="0" algn="l">
              <a:lnSpc>
                <a:spcPct val="100000"/>
              </a:lnSpc>
              <a:spcBef>
                <a:spcPts val="0"/>
              </a:spcBef>
              <a:spcAft>
                <a:spcPts val="0"/>
              </a:spcAft>
              <a:buSzPts val="2400"/>
              <a:buNone/>
            </a:pPr>
            <a:r>
              <a:rPr b="1" lang="es-ES" sz="3600"/>
              <a:t>ANEXOS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71"/>
          <p:cNvSpPr/>
          <p:nvPr/>
        </p:nvSpPr>
        <p:spPr>
          <a:xfrm>
            <a:off x="2286000" y="3105835"/>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848" name="Google Shape;848;p71"/>
          <p:cNvSpPr/>
          <p:nvPr/>
        </p:nvSpPr>
        <p:spPr>
          <a:xfrm>
            <a:off x="2590925" y="96169"/>
            <a:ext cx="4326826"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Nuevas Formas Organizativas</a:t>
            </a:r>
            <a:endParaRPr/>
          </a:p>
        </p:txBody>
      </p:sp>
      <p:pic>
        <p:nvPicPr>
          <p:cNvPr id="849" name="Google Shape;849;p71">
            <a:hlinkClick r:id="rId3"/>
          </p:cNvPr>
          <p:cNvPicPr preferRelativeResize="0"/>
          <p:nvPr/>
        </p:nvPicPr>
        <p:blipFill rotWithShape="1">
          <a:blip r:embed="rId4">
            <a:alphaModFix/>
          </a:blip>
          <a:srcRect b="0" l="0" r="0" t="0"/>
          <a:stretch/>
        </p:blipFill>
        <p:spPr>
          <a:xfrm>
            <a:off x="0" y="0"/>
            <a:ext cx="9144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72"/>
          <p:cNvSpPr/>
          <p:nvPr/>
        </p:nvSpPr>
        <p:spPr>
          <a:xfrm>
            <a:off x="2286000" y="3105835"/>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56" name="Google Shape;856;p72"/>
          <p:cNvPicPr preferRelativeResize="0"/>
          <p:nvPr/>
        </p:nvPicPr>
        <p:blipFill rotWithShape="1">
          <a:blip r:embed="rId3">
            <a:alphaModFix/>
          </a:blip>
          <a:srcRect b="0" l="0" r="0" t="0"/>
          <a:stretch/>
        </p:blipFill>
        <p:spPr>
          <a:xfrm>
            <a:off x="124691" y="3264574"/>
            <a:ext cx="6484098" cy="3065577"/>
          </a:xfrm>
          <a:prstGeom prst="rect">
            <a:avLst/>
          </a:prstGeom>
          <a:noFill/>
          <a:ln>
            <a:noFill/>
          </a:ln>
        </p:spPr>
      </p:pic>
      <p:pic>
        <p:nvPicPr>
          <p:cNvPr id="857" name="Google Shape;857;p72"/>
          <p:cNvPicPr preferRelativeResize="0"/>
          <p:nvPr/>
        </p:nvPicPr>
        <p:blipFill rotWithShape="1">
          <a:blip r:embed="rId4">
            <a:alphaModFix/>
          </a:blip>
          <a:srcRect b="0" l="0" r="64610" t="0"/>
          <a:stretch/>
        </p:blipFill>
        <p:spPr>
          <a:xfrm>
            <a:off x="0" y="1784496"/>
            <a:ext cx="2839453" cy="3685122"/>
          </a:xfrm>
          <a:prstGeom prst="rect">
            <a:avLst/>
          </a:prstGeom>
          <a:noFill/>
          <a:ln>
            <a:noFill/>
          </a:ln>
        </p:spPr>
      </p:pic>
      <p:pic>
        <p:nvPicPr>
          <p:cNvPr id="858" name="Google Shape;858;p72"/>
          <p:cNvPicPr preferRelativeResize="0"/>
          <p:nvPr/>
        </p:nvPicPr>
        <p:blipFill rotWithShape="1">
          <a:blip r:embed="rId5">
            <a:alphaModFix/>
          </a:blip>
          <a:srcRect b="0" l="0" r="0" t="0"/>
          <a:stretch/>
        </p:blipFill>
        <p:spPr>
          <a:xfrm>
            <a:off x="162182" y="1099338"/>
            <a:ext cx="2526124" cy="1008000"/>
          </a:xfrm>
          <a:prstGeom prst="rect">
            <a:avLst/>
          </a:prstGeom>
          <a:noFill/>
          <a:ln>
            <a:noFill/>
          </a:ln>
        </p:spPr>
      </p:pic>
      <p:sp>
        <p:nvSpPr>
          <p:cNvPr id="859" name="Google Shape;859;p72"/>
          <p:cNvSpPr/>
          <p:nvPr/>
        </p:nvSpPr>
        <p:spPr>
          <a:xfrm>
            <a:off x="2839453" y="2916219"/>
            <a:ext cx="5183737" cy="23415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0" name="Google Shape;860;p72"/>
          <p:cNvSpPr/>
          <p:nvPr/>
        </p:nvSpPr>
        <p:spPr>
          <a:xfrm>
            <a:off x="2938174" y="2382694"/>
            <a:ext cx="5930645" cy="23544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100">
                <a:solidFill>
                  <a:srgbClr val="3F3F3F"/>
                </a:solidFill>
                <a:latin typeface="Arial"/>
                <a:ea typeface="Arial"/>
                <a:cs typeface="Arial"/>
                <a:sym typeface="Arial"/>
              </a:rPr>
              <a:t>A medida que lo digital transforma el panorama empresarial, las organizaciones exitosas del futuro, probablemente, serán las que puedan </a:t>
            </a:r>
            <a:r>
              <a:rPr b="1" i="1" lang="es-ES" sz="2100">
                <a:solidFill>
                  <a:srgbClr val="C55A11"/>
                </a:solidFill>
                <a:latin typeface="Arial"/>
                <a:ea typeface="Arial"/>
                <a:cs typeface="Arial"/>
                <a:sym typeface="Arial"/>
              </a:rPr>
              <a:t>moverse más rápido,</a:t>
            </a:r>
            <a:r>
              <a:rPr lang="es-ES" sz="2100">
                <a:solidFill>
                  <a:srgbClr val="3F3F3F"/>
                </a:solidFill>
                <a:latin typeface="Arial"/>
                <a:ea typeface="Arial"/>
                <a:cs typeface="Arial"/>
                <a:sym typeface="Arial"/>
              </a:rPr>
              <a:t> </a:t>
            </a:r>
            <a:r>
              <a:rPr b="1" i="1" lang="es-ES" sz="2100">
                <a:solidFill>
                  <a:srgbClr val="C55A11"/>
                </a:solidFill>
                <a:latin typeface="Arial"/>
                <a:ea typeface="Arial"/>
                <a:cs typeface="Arial"/>
                <a:sym typeface="Arial"/>
              </a:rPr>
              <a:t>adaptarse más rápidamente</a:t>
            </a:r>
            <a:r>
              <a:rPr lang="es-ES" sz="2100">
                <a:solidFill>
                  <a:srgbClr val="3F3F3F"/>
                </a:solidFill>
                <a:latin typeface="Arial"/>
                <a:ea typeface="Arial"/>
                <a:cs typeface="Arial"/>
                <a:sym typeface="Arial"/>
              </a:rPr>
              <a:t>, </a:t>
            </a:r>
            <a:r>
              <a:rPr b="1" i="1" lang="es-ES" sz="2100">
                <a:solidFill>
                  <a:srgbClr val="C55A11"/>
                </a:solidFill>
                <a:latin typeface="Arial"/>
                <a:ea typeface="Arial"/>
                <a:cs typeface="Arial"/>
                <a:sym typeface="Arial"/>
              </a:rPr>
              <a:t>aprender más rápidamente</a:t>
            </a:r>
            <a:r>
              <a:rPr lang="es-ES" sz="2100">
                <a:solidFill>
                  <a:srgbClr val="3F3F3F"/>
                </a:solidFill>
                <a:latin typeface="Arial"/>
                <a:ea typeface="Arial"/>
                <a:cs typeface="Arial"/>
                <a:sym typeface="Arial"/>
              </a:rPr>
              <a:t>, y abrazar </a:t>
            </a:r>
            <a:r>
              <a:rPr b="1" i="1" lang="es-ES" sz="2100">
                <a:solidFill>
                  <a:srgbClr val="C55A11"/>
                </a:solidFill>
                <a:latin typeface="Arial"/>
                <a:ea typeface="Arial"/>
                <a:cs typeface="Arial"/>
                <a:sym typeface="Arial"/>
              </a:rPr>
              <a:t>las demandas dinámicas </a:t>
            </a:r>
            <a:r>
              <a:rPr lang="es-ES" sz="2100">
                <a:solidFill>
                  <a:srgbClr val="3F3F3F"/>
                </a:solidFill>
                <a:latin typeface="Arial"/>
                <a:ea typeface="Arial"/>
                <a:cs typeface="Arial"/>
                <a:sym typeface="Arial"/>
              </a:rPr>
              <a:t>de la carrera hacia la competitividad y el éxito empresarial.</a:t>
            </a:r>
            <a:endParaRPr/>
          </a:p>
        </p:txBody>
      </p:sp>
      <p:pic>
        <p:nvPicPr>
          <p:cNvPr id="861" name="Google Shape;861;p72"/>
          <p:cNvPicPr preferRelativeResize="0"/>
          <p:nvPr/>
        </p:nvPicPr>
        <p:blipFill rotWithShape="1">
          <a:blip r:embed="rId6">
            <a:alphaModFix/>
          </a:blip>
          <a:srcRect b="69329" l="33491" r="0" t="0"/>
          <a:stretch/>
        </p:blipFill>
        <p:spPr>
          <a:xfrm>
            <a:off x="2763252" y="990536"/>
            <a:ext cx="5336137" cy="11302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sp>
        <p:nvSpPr>
          <p:cNvPr id="867" name="Google Shape;867;p73"/>
          <p:cNvSpPr/>
          <p:nvPr/>
        </p:nvSpPr>
        <p:spPr>
          <a:xfrm>
            <a:off x="2286000" y="3105835"/>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68" name="Google Shape;868;p73"/>
          <p:cNvPicPr preferRelativeResize="0"/>
          <p:nvPr/>
        </p:nvPicPr>
        <p:blipFill rotWithShape="1">
          <a:blip r:embed="rId3">
            <a:alphaModFix/>
          </a:blip>
          <a:srcRect b="0" l="0" r="0" t="0"/>
          <a:stretch/>
        </p:blipFill>
        <p:spPr>
          <a:xfrm>
            <a:off x="48008" y="4221690"/>
            <a:ext cx="4585667" cy="2168030"/>
          </a:xfrm>
          <a:prstGeom prst="rect">
            <a:avLst/>
          </a:prstGeom>
          <a:noFill/>
          <a:ln>
            <a:noFill/>
          </a:ln>
        </p:spPr>
      </p:pic>
      <p:pic>
        <p:nvPicPr>
          <p:cNvPr id="869" name="Google Shape;869;p73"/>
          <p:cNvPicPr preferRelativeResize="0"/>
          <p:nvPr/>
        </p:nvPicPr>
        <p:blipFill rotWithShape="1">
          <a:blip r:embed="rId4">
            <a:alphaModFix/>
          </a:blip>
          <a:srcRect b="0" l="0" r="0" t="0"/>
          <a:stretch/>
        </p:blipFill>
        <p:spPr>
          <a:xfrm>
            <a:off x="99901" y="1032602"/>
            <a:ext cx="1915935" cy="790771"/>
          </a:xfrm>
          <a:prstGeom prst="rect">
            <a:avLst/>
          </a:prstGeom>
          <a:noFill/>
          <a:ln>
            <a:noFill/>
          </a:ln>
        </p:spPr>
      </p:pic>
      <p:pic>
        <p:nvPicPr>
          <p:cNvPr id="870" name="Google Shape;870;p73"/>
          <p:cNvPicPr preferRelativeResize="0"/>
          <p:nvPr/>
        </p:nvPicPr>
        <p:blipFill rotWithShape="1">
          <a:blip r:embed="rId5">
            <a:alphaModFix/>
          </a:blip>
          <a:srcRect b="0" l="0" r="0" t="0"/>
          <a:stretch/>
        </p:blipFill>
        <p:spPr>
          <a:xfrm>
            <a:off x="2140527" y="964768"/>
            <a:ext cx="4862945" cy="858605"/>
          </a:xfrm>
          <a:prstGeom prst="rect">
            <a:avLst/>
          </a:prstGeom>
          <a:noFill/>
          <a:ln>
            <a:noFill/>
          </a:ln>
        </p:spPr>
      </p:pic>
      <p:sp>
        <p:nvSpPr>
          <p:cNvPr id="871" name="Google Shape;871;p73"/>
          <p:cNvSpPr/>
          <p:nvPr/>
        </p:nvSpPr>
        <p:spPr>
          <a:xfrm>
            <a:off x="492368" y="1868793"/>
            <a:ext cx="8475786" cy="21852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700">
                <a:solidFill>
                  <a:srgbClr val="0C0C0C"/>
                </a:solidFill>
                <a:latin typeface="Arial"/>
                <a:ea typeface="Arial"/>
                <a:cs typeface="Arial"/>
                <a:sym typeface="Arial"/>
              </a:rPr>
              <a:t>Las </a:t>
            </a:r>
            <a:r>
              <a:rPr b="1" i="1" lang="es-ES" sz="1700">
                <a:solidFill>
                  <a:srgbClr val="4C3C90"/>
                </a:solidFill>
                <a:latin typeface="Arial"/>
                <a:ea typeface="Arial"/>
                <a:cs typeface="Arial"/>
                <a:sym typeface="Arial"/>
              </a:rPr>
              <a:t>organizaciones de alto desempeño </a:t>
            </a:r>
            <a:r>
              <a:rPr lang="es-ES" sz="1700">
                <a:solidFill>
                  <a:srgbClr val="0C0C0C"/>
                </a:solidFill>
                <a:latin typeface="Arial"/>
                <a:ea typeface="Arial"/>
                <a:cs typeface="Arial"/>
                <a:sym typeface="Arial"/>
              </a:rPr>
              <a:t>operan como </a:t>
            </a:r>
            <a:r>
              <a:rPr b="1" i="1" lang="es-ES" sz="1700">
                <a:solidFill>
                  <a:srgbClr val="4C3C90"/>
                </a:solidFill>
                <a:latin typeface="Arial"/>
                <a:ea typeface="Arial"/>
                <a:cs typeface="Arial"/>
                <a:sym typeface="Arial"/>
              </a:rPr>
              <a:t>redes empoderadas</a:t>
            </a:r>
            <a:r>
              <a:rPr lang="es-ES" sz="1700">
                <a:solidFill>
                  <a:srgbClr val="0C0C0C"/>
                </a:solidFill>
                <a:latin typeface="Arial"/>
                <a:ea typeface="Arial"/>
                <a:cs typeface="Arial"/>
                <a:sym typeface="Arial"/>
              </a:rPr>
              <a:t>, coordinadas a través de la </a:t>
            </a:r>
            <a:r>
              <a:rPr b="1" i="1" lang="es-ES" sz="1700">
                <a:solidFill>
                  <a:srgbClr val="C55A11"/>
                </a:solidFill>
                <a:latin typeface="Arial"/>
                <a:ea typeface="Arial"/>
                <a:cs typeface="Arial"/>
                <a:sym typeface="Arial"/>
              </a:rPr>
              <a:t>cultura, los sistemas de información y la movilidad de talentos</a:t>
            </a:r>
            <a:r>
              <a:rPr lang="es-ES" sz="1700">
                <a:solidFill>
                  <a:srgbClr val="0C0C0C"/>
                </a:solidFill>
                <a:latin typeface="Arial"/>
                <a:ea typeface="Arial"/>
                <a:cs typeface="Arial"/>
                <a:sym typeface="Arial"/>
              </a:rPr>
              <a:t>. Las empresas se centran en rediseñar la propia organización, con casi la mitad de ellas estudiando y desarrollando activamente nuevos modelos. Y muchas organizaciones no sólo están diseñando, sino también construyendo esta nueva organización. A medida que las redes y los ecosistemas sustituyen a las jerarquías organizativas, la pregunta tradicional "¿Para quién trabajas? ha sido reemplazado por </a:t>
            </a:r>
            <a:r>
              <a:rPr b="1" i="1" lang="es-ES" sz="1700">
                <a:solidFill>
                  <a:srgbClr val="C55A11"/>
                </a:solidFill>
                <a:latin typeface="Arial"/>
                <a:ea typeface="Arial"/>
                <a:cs typeface="Arial"/>
                <a:sym typeface="Arial"/>
              </a:rPr>
              <a:t>"¿Con quién trabajas?"</a:t>
            </a:r>
            <a:endParaRPr/>
          </a:p>
        </p:txBody>
      </p:sp>
      <p:sp>
        <p:nvSpPr>
          <p:cNvPr id="872" name="Google Shape;872;p73"/>
          <p:cNvSpPr/>
          <p:nvPr/>
        </p:nvSpPr>
        <p:spPr>
          <a:xfrm>
            <a:off x="1304880" y="101418"/>
            <a:ext cx="641393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Nuevas Formas Organizativas: retos actuales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Google Shape;878;p74"/>
          <p:cNvSpPr/>
          <p:nvPr/>
        </p:nvSpPr>
        <p:spPr>
          <a:xfrm>
            <a:off x="2286000" y="3105835"/>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79" name="Google Shape;879;p74"/>
          <p:cNvPicPr preferRelativeResize="0"/>
          <p:nvPr/>
        </p:nvPicPr>
        <p:blipFill rotWithShape="1">
          <a:blip r:embed="rId3">
            <a:alphaModFix/>
          </a:blip>
          <a:srcRect b="0" l="0" r="0" t="0"/>
          <a:stretch/>
        </p:blipFill>
        <p:spPr>
          <a:xfrm>
            <a:off x="48008" y="5187470"/>
            <a:ext cx="2743318" cy="1202250"/>
          </a:xfrm>
          <a:prstGeom prst="rect">
            <a:avLst/>
          </a:prstGeom>
          <a:noFill/>
          <a:ln>
            <a:noFill/>
          </a:ln>
        </p:spPr>
      </p:pic>
      <p:pic>
        <p:nvPicPr>
          <p:cNvPr id="880" name="Google Shape;880;p74"/>
          <p:cNvPicPr preferRelativeResize="0"/>
          <p:nvPr/>
        </p:nvPicPr>
        <p:blipFill rotWithShape="1">
          <a:blip r:embed="rId4">
            <a:alphaModFix/>
          </a:blip>
          <a:srcRect b="0" l="0" r="0" t="0"/>
          <a:stretch/>
        </p:blipFill>
        <p:spPr>
          <a:xfrm>
            <a:off x="99901" y="1032602"/>
            <a:ext cx="1915935" cy="790771"/>
          </a:xfrm>
          <a:prstGeom prst="rect">
            <a:avLst/>
          </a:prstGeom>
          <a:noFill/>
          <a:ln>
            <a:noFill/>
          </a:ln>
        </p:spPr>
      </p:pic>
      <p:pic>
        <p:nvPicPr>
          <p:cNvPr id="881" name="Google Shape;881;p74"/>
          <p:cNvPicPr preferRelativeResize="0"/>
          <p:nvPr/>
        </p:nvPicPr>
        <p:blipFill rotWithShape="1">
          <a:blip r:embed="rId5">
            <a:alphaModFix/>
          </a:blip>
          <a:srcRect b="0" l="13927" r="0" t="7248"/>
          <a:stretch/>
        </p:blipFill>
        <p:spPr>
          <a:xfrm>
            <a:off x="2286000" y="1143709"/>
            <a:ext cx="6553074" cy="4644887"/>
          </a:xfrm>
          <a:prstGeom prst="rect">
            <a:avLst/>
          </a:prstGeom>
          <a:noFill/>
          <a:ln>
            <a:noFill/>
          </a:ln>
        </p:spPr>
      </p:pic>
      <p:sp>
        <p:nvSpPr>
          <p:cNvPr id="882" name="Google Shape;882;p74"/>
          <p:cNvSpPr/>
          <p:nvPr/>
        </p:nvSpPr>
        <p:spPr>
          <a:xfrm>
            <a:off x="2725817" y="1093469"/>
            <a:ext cx="2057400" cy="333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3" name="Google Shape;883;p74"/>
          <p:cNvSpPr txBox="1"/>
          <p:nvPr/>
        </p:nvSpPr>
        <p:spPr>
          <a:xfrm>
            <a:off x="2725825" y="1105475"/>
            <a:ext cx="2602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rPr>
              <a:t>C</a:t>
            </a:r>
            <a:r>
              <a:rPr lang="es-ES" sz="1800">
                <a:solidFill>
                  <a:schemeClr val="dk1"/>
                </a:solidFill>
                <a:latin typeface="Arial"/>
                <a:ea typeface="Arial"/>
                <a:cs typeface="Arial"/>
                <a:sym typeface="Arial"/>
              </a:rPr>
              <a:t>omo </a:t>
            </a:r>
            <a:r>
              <a:rPr b="1" lang="es-ES" sz="1800">
                <a:solidFill>
                  <a:srgbClr val="0070C0"/>
                </a:solidFill>
                <a:latin typeface="Arial"/>
                <a:ea typeface="Arial"/>
                <a:cs typeface="Arial"/>
                <a:sym typeface="Arial"/>
              </a:rPr>
              <a:t>eran</a:t>
            </a:r>
            <a:r>
              <a:rPr lang="es-ES" sz="1800">
                <a:solidFill>
                  <a:schemeClr val="dk1"/>
                </a:solidFill>
                <a:latin typeface="Arial"/>
                <a:ea typeface="Arial"/>
                <a:cs typeface="Arial"/>
                <a:sym typeface="Arial"/>
              </a:rPr>
              <a:t> las cosas</a:t>
            </a:r>
            <a:endParaRPr/>
          </a:p>
        </p:txBody>
      </p:sp>
      <p:sp>
        <p:nvSpPr>
          <p:cNvPr id="884" name="Google Shape;884;p74"/>
          <p:cNvSpPr/>
          <p:nvPr/>
        </p:nvSpPr>
        <p:spPr>
          <a:xfrm>
            <a:off x="5992509" y="1108986"/>
            <a:ext cx="2057400" cy="333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5" name="Google Shape;885;p74"/>
          <p:cNvSpPr txBox="1"/>
          <p:nvPr/>
        </p:nvSpPr>
        <p:spPr>
          <a:xfrm>
            <a:off x="6138576" y="1190475"/>
            <a:ext cx="2426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rial"/>
                <a:ea typeface="Arial"/>
                <a:cs typeface="Arial"/>
                <a:sym typeface="Arial"/>
              </a:rPr>
              <a:t>Como </a:t>
            </a:r>
            <a:r>
              <a:rPr b="1" lang="es-ES" sz="1800">
                <a:solidFill>
                  <a:srgbClr val="0070C0"/>
                </a:solidFill>
                <a:latin typeface="Arial"/>
                <a:ea typeface="Arial"/>
                <a:cs typeface="Arial"/>
                <a:sym typeface="Arial"/>
              </a:rPr>
              <a:t>son</a:t>
            </a:r>
            <a:r>
              <a:rPr lang="es-ES" sz="1800">
                <a:solidFill>
                  <a:schemeClr val="dk1"/>
                </a:solidFill>
                <a:latin typeface="Arial"/>
                <a:ea typeface="Arial"/>
                <a:cs typeface="Arial"/>
                <a:sym typeface="Arial"/>
              </a:rPr>
              <a:t> las cosas</a:t>
            </a:r>
            <a:endParaRPr/>
          </a:p>
        </p:txBody>
      </p:sp>
      <p:sp>
        <p:nvSpPr>
          <p:cNvPr id="886" name="Google Shape;886;p74"/>
          <p:cNvSpPr/>
          <p:nvPr/>
        </p:nvSpPr>
        <p:spPr>
          <a:xfrm>
            <a:off x="4249005" y="3298596"/>
            <a:ext cx="2057400" cy="333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7" name="Google Shape;887;p74"/>
          <p:cNvSpPr txBox="1"/>
          <p:nvPr/>
        </p:nvSpPr>
        <p:spPr>
          <a:xfrm>
            <a:off x="2584098" y="3322550"/>
            <a:ext cx="3722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rPr>
              <a:t>C</a:t>
            </a:r>
            <a:r>
              <a:rPr lang="es-ES" sz="1800">
                <a:solidFill>
                  <a:schemeClr val="dk1"/>
                </a:solidFill>
                <a:latin typeface="Arial"/>
                <a:ea typeface="Arial"/>
                <a:cs typeface="Arial"/>
                <a:sym typeface="Arial"/>
              </a:rPr>
              <a:t>omo las cosas trabajan</a:t>
            </a:r>
            <a:endParaRPr/>
          </a:p>
        </p:txBody>
      </p:sp>
      <p:sp>
        <p:nvSpPr>
          <p:cNvPr id="888" name="Google Shape;888;p74"/>
          <p:cNvSpPr/>
          <p:nvPr/>
        </p:nvSpPr>
        <p:spPr>
          <a:xfrm>
            <a:off x="5430104" y="4065299"/>
            <a:ext cx="3286500" cy="1067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9" name="Google Shape;889;p74"/>
          <p:cNvSpPr txBox="1"/>
          <p:nvPr/>
        </p:nvSpPr>
        <p:spPr>
          <a:xfrm>
            <a:off x="5460882" y="3908595"/>
            <a:ext cx="3439500" cy="1708200"/>
          </a:xfrm>
          <a:prstGeom prst="rect">
            <a:avLst/>
          </a:prstGeom>
          <a:noFill/>
          <a:ln>
            <a:noFill/>
          </a:ln>
        </p:spPr>
        <p:txBody>
          <a:bodyPr anchorCtr="0" anchor="t" bIns="45700" lIns="91425" spcFirstLastPara="1" rIns="91425" wrap="square" tIns="45700">
            <a:noAutofit/>
          </a:bodyPr>
          <a:lstStyle/>
          <a:p>
            <a:pPr indent="-180975" lvl="0" marL="180975" marR="0" rtl="0" algn="l">
              <a:spcBef>
                <a:spcPts val="0"/>
              </a:spcBef>
              <a:spcAft>
                <a:spcPts val="0"/>
              </a:spcAft>
              <a:buClr>
                <a:srgbClr val="002060"/>
              </a:buClr>
              <a:buSzPts val="1500"/>
              <a:buFont typeface="Arial"/>
              <a:buChar char="•"/>
            </a:pPr>
            <a:r>
              <a:rPr lang="es-ES" sz="1500">
                <a:solidFill>
                  <a:srgbClr val="002060"/>
                </a:solidFill>
                <a:latin typeface="Arial"/>
                <a:ea typeface="Arial"/>
                <a:cs typeface="Arial"/>
                <a:sym typeface="Arial"/>
              </a:rPr>
              <a:t>Valores y cultura compartidos</a:t>
            </a:r>
            <a:endParaRPr/>
          </a:p>
          <a:p>
            <a:pPr indent="-180975" lvl="0" marL="180975" marR="0" rtl="0" algn="l">
              <a:spcBef>
                <a:spcPts val="0"/>
              </a:spcBef>
              <a:spcAft>
                <a:spcPts val="0"/>
              </a:spcAft>
              <a:buClr>
                <a:srgbClr val="002060"/>
              </a:buClr>
              <a:buSzPts val="1500"/>
              <a:buFont typeface="Arial"/>
              <a:buChar char="•"/>
            </a:pPr>
            <a:r>
              <a:rPr lang="es-ES" sz="1500">
                <a:solidFill>
                  <a:srgbClr val="002060"/>
                </a:solidFill>
                <a:latin typeface="Arial"/>
                <a:ea typeface="Arial"/>
                <a:cs typeface="Arial"/>
                <a:sym typeface="Arial"/>
              </a:rPr>
              <a:t>Objetivos y proyectos transparentes</a:t>
            </a:r>
            <a:endParaRPr/>
          </a:p>
          <a:p>
            <a:pPr indent="-180975" lvl="0" marL="180975" marR="0" rtl="0" algn="l">
              <a:spcBef>
                <a:spcPts val="0"/>
              </a:spcBef>
              <a:spcAft>
                <a:spcPts val="0"/>
              </a:spcAft>
              <a:buClr>
                <a:srgbClr val="002060"/>
              </a:buClr>
              <a:buSzPts val="1500"/>
              <a:buFont typeface="Arial"/>
              <a:buChar char="•"/>
            </a:pPr>
            <a:r>
              <a:rPr lang="es-ES" sz="1500">
                <a:solidFill>
                  <a:srgbClr val="002060"/>
                </a:solidFill>
                <a:latin typeface="Arial"/>
                <a:ea typeface="Arial"/>
                <a:cs typeface="Arial"/>
                <a:sym typeface="Arial"/>
              </a:rPr>
              <a:t>Libre circulación de información y retroalimentación</a:t>
            </a:r>
            <a:endParaRPr/>
          </a:p>
          <a:p>
            <a:pPr indent="-180975" lvl="0" marL="180975" marR="0" rtl="0" algn="l">
              <a:spcBef>
                <a:spcPts val="0"/>
              </a:spcBef>
              <a:spcAft>
                <a:spcPts val="0"/>
              </a:spcAft>
              <a:buClr>
                <a:srgbClr val="002060"/>
              </a:buClr>
              <a:buSzPts val="1500"/>
              <a:buFont typeface="Arial"/>
              <a:buChar char="•"/>
            </a:pPr>
            <a:r>
              <a:rPr lang="es-ES" sz="1500">
                <a:solidFill>
                  <a:srgbClr val="002060"/>
                </a:solidFill>
                <a:latin typeface="Arial"/>
                <a:ea typeface="Arial"/>
                <a:cs typeface="Arial"/>
                <a:sym typeface="Arial"/>
              </a:rPr>
              <a:t>Personas recompensadas por sus habilidades y habilidades, no por su posición</a:t>
            </a:r>
            <a:endParaRPr/>
          </a:p>
        </p:txBody>
      </p:sp>
      <p:sp>
        <p:nvSpPr>
          <p:cNvPr id="890" name="Google Shape;890;p74"/>
          <p:cNvSpPr/>
          <p:nvPr/>
        </p:nvSpPr>
        <p:spPr>
          <a:xfrm>
            <a:off x="1365032" y="63630"/>
            <a:ext cx="641393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Nuevas Formas Organizativas: retos actuales</a:t>
            </a:r>
            <a:endParaRPr/>
          </a:p>
        </p:txBody>
      </p:sp>
      <p:sp>
        <p:nvSpPr>
          <p:cNvPr id="891" name="Google Shape;891;p74"/>
          <p:cNvSpPr/>
          <p:nvPr/>
        </p:nvSpPr>
        <p:spPr>
          <a:xfrm>
            <a:off x="49867" y="2883967"/>
            <a:ext cx="1915936" cy="12464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500">
                <a:solidFill>
                  <a:srgbClr val="003399"/>
                </a:solidFill>
                <a:latin typeface="Arial"/>
                <a:ea typeface="Arial"/>
                <a:cs typeface="Arial"/>
                <a:sym typeface="Arial"/>
              </a:rPr>
              <a:t>ORGANIZAR PARA LOGRAR VELOCIDAD, AGILIDAD Y ADAPTABILIDAD</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188171" y="721206"/>
            <a:ext cx="8955829" cy="65828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833C0B"/>
              </a:buClr>
              <a:buSzPts val="2520"/>
              <a:buFont typeface="Arial"/>
              <a:buNone/>
            </a:pPr>
            <a:r>
              <a:rPr b="1" lang="es-ES" sz="2520">
                <a:solidFill>
                  <a:srgbClr val="B5203F"/>
                </a:solidFill>
                <a:latin typeface="Arial"/>
                <a:ea typeface="Arial"/>
                <a:cs typeface="Arial"/>
                <a:sym typeface="Arial"/>
              </a:rPr>
              <a:t>1. Conceptos y elementos de la estructura organizativa</a:t>
            </a:r>
            <a:endParaRPr>
              <a:solidFill>
                <a:srgbClr val="B5203F"/>
              </a:solidFill>
            </a:endParaRPr>
          </a:p>
        </p:txBody>
      </p:sp>
      <p:grpSp>
        <p:nvGrpSpPr>
          <p:cNvPr id="248" name="Google Shape;248;p39"/>
          <p:cNvGrpSpPr/>
          <p:nvPr/>
        </p:nvGrpSpPr>
        <p:grpSpPr>
          <a:xfrm>
            <a:off x="455705" y="1587297"/>
            <a:ext cx="8541236" cy="4654437"/>
            <a:chOff x="455705" y="1519922"/>
            <a:chExt cx="8541236" cy="4654437"/>
          </a:xfrm>
        </p:grpSpPr>
        <p:sp>
          <p:nvSpPr>
            <p:cNvPr id="249" name="Google Shape;249;p39"/>
            <p:cNvSpPr/>
            <p:nvPr/>
          </p:nvSpPr>
          <p:spPr>
            <a:xfrm>
              <a:off x="2120489" y="5040972"/>
              <a:ext cx="6407493" cy="1133387"/>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s-ES" sz="2000" u="sng" cap="none" strike="noStrike">
                  <a:solidFill>
                    <a:schemeClr val="dk1"/>
                  </a:solidFill>
                  <a:latin typeface="Calibri"/>
                  <a:ea typeface="Calibri"/>
                  <a:cs typeface="Calibri"/>
                  <a:sym typeface="Calibri"/>
                </a:rPr>
                <a:t>ORGANIZAR</a:t>
              </a:r>
              <a:r>
                <a:rPr b="1" i="0" lang="es-ES" sz="2000" u="none" cap="none" strike="noStrike">
                  <a:solidFill>
                    <a:schemeClr val="dk1"/>
                  </a:solidFill>
                  <a:latin typeface="Calibri"/>
                  <a:ea typeface="Calibri"/>
                  <a:cs typeface="Calibri"/>
                  <a:sym typeface="Calibri"/>
                </a:rPr>
                <a:t>:</a:t>
              </a:r>
              <a:r>
                <a:rPr b="0" i="0" lang="es-ES" sz="2000" u="none" cap="none" strike="noStrike">
                  <a:solidFill>
                    <a:schemeClr val="dk1"/>
                  </a:solidFill>
                  <a:latin typeface="Calibri"/>
                  <a:ea typeface="Calibri"/>
                  <a:cs typeface="Calibri"/>
                  <a:sym typeface="Calibri"/>
                </a:rPr>
                <a:t> Es la que permite coordinar y estructurar el trabajo y sus tareas para conseguir los objetivos de la organización.</a:t>
              </a:r>
              <a:endParaRPr b="0" i="1" sz="2000" u="none" cap="none" strike="noStrike">
                <a:solidFill>
                  <a:schemeClr val="dk1"/>
                </a:solidFill>
                <a:latin typeface="Calibri"/>
                <a:ea typeface="Calibri"/>
                <a:cs typeface="Calibri"/>
                <a:sym typeface="Calibri"/>
              </a:endParaRPr>
            </a:p>
          </p:txBody>
        </p:sp>
        <p:grpSp>
          <p:nvGrpSpPr>
            <p:cNvPr id="250" name="Google Shape;250;p39"/>
            <p:cNvGrpSpPr/>
            <p:nvPr/>
          </p:nvGrpSpPr>
          <p:grpSpPr>
            <a:xfrm>
              <a:off x="455705" y="1519922"/>
              <a:ext cx="8541236" cy="3197529"/>
              <a:chOff x="484262" y="2750884"/>
              <a:chExt cx="8541236" cy="3197529"/>
            </a:xfrm>
          </p:grpSpPr>
          <p:pic>
            <p:nvPicPr>
              <p:cNvPr id="251" name="Google Shape;251;p39"/>
              <p:cNvPicPr preferRelativeResize="0"/>
              <p:nvPr/>
            </p:nvPicPr>
            <p:blipFill rotWithShape="1">
              <a:blip r:embed="rId3">
                <a:alphaModFix/>
              </a:blip>
              <a:srcRect b="9913" l="0" r="0" t="10598"/>
              <a:stretch/>
            </p:blipFill>
            <p:spPr>
              <a:xfrm>
                <a:off x="484262" y="3147460"/>
                <a:ext cx="8541236" cy="2800953"/>
              </a:xfrm>
              <a:prstGeom prst="rect">
                <a:avLst/>
              </a:prstGeom>
              <a:noFill/>
              <a:ln>
                <a:noFill/>
              </a:ln>
            </p:spPr>
          </p:pic>
          <p:sp>
            <p:nvSpPr>
              <p:cNvPr id="252" name="Google Shape;252;p39"/>
              <p:cNvSpPr/>
              <p:nvPr/>
            </p:nvSpPr>
            <p:spPr>
              <a:xfrm>
                <a:off x="503512" y="2750884"/>
                <a:ext cx="5738938" cy="492122"/>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s-ES" sz="2400" u="sng" cap="none" strike="noStrike">
                    <a:solidFill>
                      <a:srgbClr val="008080"/>
                    </a:solidFill>
                    <a:latin typeface="Calibri"/>
                    <a:ea typeface="Calibri"/>
                    <a:cs typeface="Calibri"/>
                    <a:sym typeface="Calibri"/>
                  </a:rPr>
                  <a:t>Las cuatro funciones del Management</a:t>
                </a:r>
                <a:endParaRPr b="0" i="1" sz="2400" u="none" cap="none" strike="noStrike">
                  <a:solidFill>
                    <a:srgbClr val="008080"/>
                  </a:solidFill>
                  <a:latin typeface="Calibri"/>
                  <a:ea typeface="Calibri"/>
                  <a:cs typeface="Calibri"/>
                  <a:sym typeface="Calibri"/>
                </a:endParaRPr>
              </a:p>
            </p:txBody>
          </p:sp>
        </p:grpSp>
        <p:sp>
          <p:nvSpPr>
            <p:cNvPr id="253" name="Google Shape;253;p39"/>
            <p:cNvSpPr/>
            <p:nvPr/>
          </p:nvSpPr>
          <p:spPr>
            <a:xfrm>
              <a:off x="2233061" y="4455742"/>
              <a:ext cx="529390" cy="658285"/>
            </a:xfrm>
            <a:prstGeom prst="downArrow">
              <a:avLst>
                <a:gd fmla="val 50000" name="adj1"/>
                <a:gd fmla="val 50000" name="adj2"/>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Google Shape;897;p75"/>
          <p:cNvSpPr/>
          <p:nvPr/>
        </p:nvSpPr>
        <p:spPr>
          <a:xfrm>
            <a:off x="2286000" y="3105835"/>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898" name="Google Shape;898;p75"/>
          <p:cNvPicPr preferRelativeResize="0"/>
          <p:nvPr/>
        </p:nvPicPr>
        <p:blipFill rotWithShape="1">
          <a:blip r:embed="rId3">
            <a:alphaModFix/>
          </a:blip>
          <a:srcRect b="0" l="0" r="0" t="0"/>
          <a:stretch/>
        </p:blipFill>
        <p:spPr>
          <a:xfrm>
            <a:off x="48008" y="4221690"/>
            <a:ext cx="4585667" cy="2168030"/>
          </a:xfrm>
          <a:prstGeom prst="rect">
            <a:avLst/>
          </a:prstGeom>
          <a:noFill/>
          <a:ln>
            <a:noFill/>
          </a:ln>
        </p:spPr>
      </p:pic>
      <p:pic>
        <p:nvPicPr>
          <p:cNvPr id="899" name="Google Shape;899;p75"/>
          <p:cNvPicPr preferRelativeResize="0"/>
          <p:nvPr/>
        </p:nvPicPr>
        <p:blipFill rotWithShape="1">
          <a:blip r:embed="rId4">
            <a:alphaModFix/>
          </a:blip>
          <a:srcRect b="0" l="0" r="0" t="0"/>
          <a:stretch/>
        </p:blipFill>
        <p:spPr>
          <a:xfrm>
            <a:off x="99901" y="1032602"/>
            <a:ext cx="1915935" cy="790771"/>
          </a:xfrm>
          <a:prstGeom prst="rect">
            <a:avLst/>
          </a:prstGeom>
          <a:noFill/>
          <a:ln>
            <a:noFill/>
          </a:ln>
        </p:spPr>
      </p:pic>
      <p:sp>
        <p:nvSpPr>
          <p:cNvPr id="900" name="Google Shape;900;p75"/>
          <p:cNvSpPr txBox="1"/>
          <p:nvPr/>
        </p:nvSpPr>
        <p:spPr>
          <a:xfrm>
            <a:off x="4839778" y="4198455"/>
            <a:ext cx="4155945"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s-ES" sz="3600">
                <a:solidFill>
                  <a:srgbClr val="00B0F0"/>
                </a:solidFill>
                <a:latin typeface="Arial"/>
                <a:ea typeface="Arial"/>
                <a:cs typeface="Arial"/>
                <a:sym typeface="Arial"/>
              </a:rPr>
              <a:t>Organizaciones centradas en el equipo</a:t>
            </a:r>
            <a:endParaRPr/>
          </a:p>
        </p:txBody>
      </p:sp>
      <p:sp>
        <p:nvSpPr>
          <p:cNvPr id="901" name="Google Shape;901;p75"/>
          <p:cNvSpPr/>
          <p:nvPr/>
        </p:nvSpPr>
        <p:spPr>
          <a:xfrm>
            <a:off x="2286003" y="1139775"/>
            <a:ext cx="5913000" cy="1862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300">
                <a:solidFill>
                  <a:srgbClr val="595959"/>
                </a:solidFill>
                <a:latin typeface="Arial"/>
                <a:ea typeface="Arial"/>
                <a:cs typeface="Arial"/>
                <a:sym typeface="Arial"/>
              </a:rPr>
              <a:t>Entre los encuestados de este año, el 32 por ciento dice que ahora están diseñando su organización para que sea más adaptable y centrada en el equipo.</a:t>
            </a:r>
            <a:endParaRPr/>
          </a:p>
        </p:txBody>
      </p:sp>
      <p:sp>
        <p:nvSpPr>
          <p:cNvPr id="902" name="Google Shape;902;p75"/>
          <p:cNvSpPr/>
          <p:nvPr/>
        </p:nvSpPr>
        <p:spPr>
          <a:xfrm>
            <a:off x="1365032" y="129134"/>
            <a:ext cx="641393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Nuevas Formas Organizativas: retos actuales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76"/>
          <p:cNvSpPr/>
          <p:nvPr/>
        </p:nvSpPr>
        <p:spPr>
          <a:xfrm>
            <a:off x="2286000" y="3105835"/>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909" name="Google Shape;909;p76"/>
          <p:cNvPicPr preferRelativeResize="0"/>
          <p:nvPr/>
        </p:nvPicPr>
        <p:blipFill rotWithShape="1">
          <a:blip r:embed="rId3">
            <a:alphaModFix/>
          </a:blip>
          <a:srcRect b="15421" l="0" r="0" t="17221"/>
          <a:stretch/>
        </p:blipFill>
        <p:spPr>
          <a:xfrm>
            <a:off x="7228065" y="6059043"/>
            <a:ext cx="1915935" cy="532638"/>
          </a:xfrm>
          <a:prstGeom prst="rect">
            <a:avLst/>
          </a:prstGeom>
          <a:noFill/>
          <a:ln>
            <a:noFill/>
          </a:ln>
        </p:spPr>
      </p:pic>
      <p:graphicFrame>
        <p:nvGraphicFramePr>
          <p:cNvPr id="910" name="Google Shape;910;p76"/>
          <p:cNvGraphicFramePr/>
          <p:nvPr/>
        </p:nvGraphicFramePr>
        <p:xfrm>
          <a:off x="606729" y="973746"/>
          <a:ext cx="3000000" cy="3000000"/>
        </p:xfrm>
        <a:graphic>
          <a:graphicData uri="http://schemas.openxmlformats.org/drawingml/2006/table">
            <a:tbl>
              <a:tblPr bandRow="1" firstRow="1">
                <a:noFill/>
                <a:tableStyleId>{9D42D15F-FDA8-40E1-A68F-13B219A9E934}</a:tableStyleId>
              </a:tblPr>
              <a:tblGrid>
                <a:gridCol w="4030575"/>
                <a:gridCol w="4030575"/>
              </a:tblGrid>
              <a:tr h="395875">
                <a:tc>
                  <a:txBody>
                    <a:bodyPr/>
                    <a:lstStyle/>
                    <a:p>
                      <a:pPr indent="0" lvl="0" marL="0" marR="0" rtl="0" algn="ctr">
                        <a:spcBef>
                          <a:spcPts val="0"/>
                        </a:spcBef>
                        <a:spcAft>
                          <a:spcPts val="0"/>
                        </a:spcAft>
                        <a:buNone/>
                      </a:pPr>
                      <a:r>
                        <a:rPr lang="es-ES" sz="1600" u="none" cap="none" strike="noStrike"/>
                        <a:t>Viejas Reglas</a:t>
                      </a:r>
                      <a:endParaRPr/>
                    </a:p>
                  </a:txBody>
                  <a:tcPr marT="45725" marB="45725" marR="91450" marL="91450" anchor="ctr"/>
                </a:tc>
                <a:tc>
                  <a:txBody>
                    <a:bodyPr/>
                    <a:lstStyle/>
                    <a:p>
                      <a:pPr indent="0" lvl="0" marL="0" marR="0" rtl="0" algn="ctr">
                        <a:spcBef>
                          <a:spcPts val="0"/>
                        </a:spcBef>
                        <a:spcAft>
                          <a:spcPts val="0"/>
                        </a:spcAft>
                        <a:buNone/>
                      </a:pPr>
                      <a:r>
                        <a:rPr lang="es-ES" sz="1600" u="none" cap="none" strike="noStrike"/>
                        <a:t>Nuevas Reglas </a:t>
                      </a:r>
                      <a:endParaRPr/>
                    </a:p>
                  </a:txBody>
                  <a:tcPr marT="45725" marB="45725" marR="91450" marL="91450" anchor="ctr"/>
                </a:tc>
              </a:tr>
              <a:tr h="171450">
                <a:tc>
                  <a:txBody>
                    <a:bodyPr/>
                    <a:lstStyle/>
                    <a:p>
                      <a:pPr indent="0" lvl="0" marL="0" marR="0" rtl="0" algn="l">
                        <a:spcBef>
                          <a:spcPts val="0"/>
                        </a:spcBef>
                        <a:spcAft>
                          <a:spcPts val="0"/>
                        </a:spcAft>
                        <a:buNone/>
                      </a:pPr>
                      <a:r>
                        <a:rPr lang="es-ES" sz="1350" u="none" cap="none" strike="noStrike">
                          <a:solidFill>
                            <a:srgbClr val="000000"/>
                          </a:solidFill>
                          <a:latin typeface="Open Sans"/>
                          <a:ea typeface="Open Sans"/>
                          <a:cs typeface="Open Sans"/>
                          <a:sym typeface="Open Sans"/>
                        </a:rPr>
                        <a:t>Organizado para la eficiencia y la eficacia </a:t>
                      </a:r>
                      <a:endParaRPr sz="1350"/>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Organizado para el aprendizaje, la innovación y el impacto en el cliente</a:t>
                      </a:r>
                      <a:endParaRPr sz="1350"/>
                    </a:p>
                  </a:txBody>
                  <a:tcPr marT="45725" marB="45725" marR="91450" marL="91450" anchor="ctr"/>
                </a:tc>
              </a:tr>
              <a:tr h="370850">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La compañía es vista como una jerarquía, con derechos de decisión jerárquicos, estructura y progresión de liderazgo</a:t>
                      </a:r>
                      <a:endParaRPr sz="1350"/>
                    </a:p>
                  </a:txBody>
                  <a:tcPr marT="45725" marB="45725" marR="91450" marL="91450" anchor="ctr"/>
                </a:tc>
                <a:tc>
                  <a:txBody>
                    <a:bodyPr/>
                    <a:lstStyle/>
                    <a:p>
                      <a:pPr indent="0" lvl="0" marL="0" marR="0" rtl="0" algn="l">
                        <a:spcBef>
                          <a:spcPts val="0"/>
                        </a:spcBef>
                        <a:spcAft>
                          <a:spcPts val="0"/>
                        </a:spcAft>
                        <a:buNone/>
                      </a:pPr>
                      <a:r>
                        <a:rPr lang="es-ES" sz="1350">
                          <a:solidFill>
                            <a:srgbClr val="000000"/>
                          </a:solidFill>
                          <a:latin typeface="Open Sans"/>
                          <a:ea typeface="Open Sans"/>
                          <a:cs typeface="Open Sans"/>
                          <a:sym typeface="Open Sans"/>
                        </a:rPr>
                        <a:t>La empresa es considerada como una red ágil, potenciada por los líderes de equipo y alimentada por la colaboración y el intercambio de conocimientos</a:t>
                      </a:r>
                      <a:endParaRPr sz="1350"/>
                    </a:p>
                  </a:txBody>
                  <a:tcPr marT="45725" marB="45725" marR="91450" marL="91450" anchor="ctr"/>
                </a:tc>
              </a:tr>
              <a:tr h="370850">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Estructura basada en la función de negocio con líderes funcionales y grupos funcionales globales</a:t>
                      </a:r>
                      <a:endParaRPr sz="1350"/>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Estructura basada en trabajos y proyectos, con equipos enfocados en productos, clientes y servicios</a:t>
                      </a:r>
                      <a:endParaRPr sz="1350"/>
                    </a:p>
                  </a:txBody>
                  <a:tcPr marT="45725" marB="45725" marR="91450" marL="91450" anchor="ctr"/>
                </a:tc>
              </a:tr>
              <a:tr h="517775">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Avance por promoción hacia arriba con muchos niveles para progresar a través de ellos</a:t>
                      </a:r>
                      <a:endParaRPr sz="1350"/>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Avance por muchas tareas, experiencias diversas y tareas de liderazgo multifuncionales</a:t>
                      </a:r>
                      <a:endParaRPr sz="1350"/>
                    </a:p>
                  </a:txBody>
                  <a:tcPr marT="45725" marB="45725" marR="91450" marL="91450" anchor="ctr"/>
                </a:tc>
              </a:tr>
              <a:tr h="370850">
                <a:tc>
                  <a:txBody>
                    <a:bodyPr/>
                    <a:lstStyle/>
                    <a:p>
                      <a:pPr indent="0" lvl="0" marL="0" marR="0" rtl="0" algn="l">
                        <a:spcBef>
                          <a:spcPts val="0"/>
                        </a:spcBef>
                        <a:spcAft>
                          <a:spcPts val="0"/>
                        </a:spcAft>
                        <a:buNone/>
                      </a:pPr>
                      <a:r>
                        <a:rPr lang="es-ES" sz="1350">
                          <a:solidFill>
                            <a:srgbClr val="000000"/>
                          </a:solidFill>
                          <a:latin typeface="Open Sans"/>
                          <a:ea typeface="Open Sans"/>
                          <a:cs typeface="Open Sans"/>
                          <a:sym typeface="Open Sans"/>
                        </a:rPr>
                        <a:t>La gente "se convierte en líderes" a través de la promoción </a:t>
                      </a:r>
                      <a:endParaRPr sz="1350"/>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La gente "crea seguidores" para crecer en influencia y autoridad</a:t>
                      </a:r>
                      <a:endParaRPr sz="1350"/>
                    </a:p>
                  </a:txBody>
                  <a:tcPr marT="45725" marB="45725" marR="91450" marL="91450" anchor="ctr"/>
                </a:tc>
              </a:tr>
              <a:tr h="171450">
                <a:tc>
                  <a:txBody>
                    <a:bodyPr/>
                    <a:lstStyle/>
                    <a:p>
                      <a:pPr indent="0" lvl="0" marL="0" marR="0" rtl="0" algn="l">
                        <a:spcBef>
                          <a:spcPts val="0"/>
                        </a:spcBef>
                        <a:spcAft>
                          <a:spcPts val="0"/>
                        </a:spcAft>
                        <a:buNone/>
                      </a:pPr>
                      <a:r>
                        <a:rPr lang="es-ES" sz="1350">
                          <a:solidFill>
                            <a:srgbClr val="000000"/>
                          </a:solidFill>
                          <a:latin typeface="Open Sans"/>
                          <a:ea typeface="Open Sans"/>
                          <a:cs typeface="Open Sans"/>
                          <a:sym typeface="Open Sans"/>
                        </a:rPr>
                        <a:t>Liderazgo por dirección </a:t>
                      </a:r>
                      <a:endParaRPr sz="1350"/>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Liderazgo por orquestación</a:t>
                      </a:r>
                      <a:endParaRPr sz="1350"/>
                    </a:p>
                  </a:txBody>
                  <a:tcPr marT="45725" marB="45725" marR="91450" marL="91450" anchor="ctr"/>
                </a:tc>
              </a:tr>
              <a:tr h="370850">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Cultura gobernada por el miedo al fracaso y las percepciones de los demás</a:t>
                      </a:r>
                      <a:endParaRPr sz="1350"/>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Cultura de seguridad, abundancia e importancia de la toma de riesgos y la innovación</a:t>
                      </a:r>
                      <a:endParaRPr sz="1350"/>
                    </a:p>
                  </a:txBody>
                  <a:tcPr marT="45725" marB="45725" marR="91450" marL="91450" anchor="ctr"/>
                </a:tc>
              </a:tr>
              <a:tr h="370850">
                <a:tc>
                  <a:txBody>
                    <a:bodyPr/>
                    <a:lstStyle/>
                    <a:p>
                      <a:pPr indent="0" lvl="0" marL="0" marR="0" rtl="0" algn="l">
                        <a:spcBef>
                          <a:spcPts val="0"/>
                        </a:spcBef>
                        <a:spcAft>
                          <a:spcPts val="0"/>
                        </a:spcAft>
                        <a:buNone/>
                      </a:pPr>
                      <a:r>
                        <a:rPr lang="es-ES" sz="1350">
                          <a:solidFill>
                            <a:srgbClr val="000000"/>
                          </a:solidFill>
                          <a:latin typeface="Open Sans"/>
                          <a:ea typeface="Open Sans"/>
                          <a:cs typeface="Open Sans"/>
                          <a:sym typeface="Open Sans"/>
                        </a:rPr>
                        <a:t>Basado en reglas</a:t>
                      </a:r>
                      <a:endParaRPr sz="1350"/>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Basado en Playbook (</a:t>
                      </a:r>
                      <a:r>
                        <a:rPr b="0" i="0" lang="es-ES" sz="1350" u="none" strike="noStrike">
                          <a:solidFill>
                            <a:schemeClr val="dk1"/>
                          </a:solidFill>
                          <a:latin typeface="Calibri"/>
                          <a:ea typeface="Calibri"/>
                          <a:cs typeface="Calibri"/>
                          <a:sym typeface="Calibri"/>
                        </a:rPr>
                        <a:t>cuaderno de estrategias)</a:t>
                      </a:r>
                      <a:endParaRPr sz="1350"/>
                    </a:p>
                  </a:txBody>
                  <a:tcPr marT="45725" marB="45725" marR="91450" marL="91450" anchor="ctr"/>
                </a:tc>
              </a:tr>
              <a:tr h="370850">
                <a:tc>
                  <a:txBody>
                    <a:bodyPr/>
                    <a:lstStyle/>
                    <a:p>
                      <a:pPr indent="0" lvl="0" marL="0" marR="0" rtl="0" algn="l">
                        <a:spcBef>
                          <a:spcPts val="0"/>
                        </a:spcBef>
                        <a:spcAft>
                          <a:spcPts val="0"/>
                        </a:spcAft>
                        <a:buNone/>
                      </a:pPr>
                      <a:r>
                        <a:rPr lang="es-ES" sz="1350">
                          <a:solidFill>
                            <a:srgbClr val="000000"/>
                          </a:solidFill>
                          <a:latin typeface="Open Sans"/>
                          <a:ea typeface="Open Sans"/>
                          <a:cs typeface="Open Sans"/>
                          <a:sym typeface="Open Sans"/>
                        </a:rPr>
                        <a:t>Roles y cargos claramente definidos </a:t>
                      </a:r>
                      <a:endParaRPr sz="1350"/>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Equipos y responsabilidades claramente definidos, pero los roles y cargos cambian regularmente</a:t>
                      </a:r>
                      <a:endParaRPr sz="1350"/>
                    </a:p>
                  </a:txBody>
                  <a:tcPr marT="45725" marB="45725" marR="91450" marL="91450" anchor="ctr"/>
                </a:tc>
              </a:tr>
              <a:tr h="370850">
                <a:tc>
                  <a:txBody>
                    <a:bodyPr/>
                    <a:lstStyle/>
                    <a:p>
                      <a:pPr indent="0" lvl="0" marL="0" marR="0" rtl="0" algn="l">
                        <a:spcBef>
                          <a:spcPts val="0"/>
                        </a:spcBef>
                        <a:spcAft>
                          <a:spcPts val="0"/>
                        </a:spcAft>
                        <a:buNone/>
                      </a:pPr>
                      <a:r>
                        <a:rPr lang="es-ES" sz="1350">
                          <a:solidFill>
                            <a:srgbClr val="000000"/>
                          </a:solidFill>
                          <a:latin typeface="Open Sans"/>
                          <a:ea typeface="Open Sans"/>
                          <a:cs typeface="Open Sans"/>
                          <a:sym typeface="Open Sans"/>
                        </a:rPr>
                        <a:t>Basado en procesos </a:t>
                      </a:r>
                      <a:endParaRPr sz="1350"/>
                    </a:p>
                  </a:txBody>
                  <a:tcPr marT="45725" marB="45725" marR="91450" marL="91450" anchor="ctr"/>
                </a:tc>
                <a:tc>
                  <a:txBody>
                    <a:bodyPr/>
                    <a:lstStyle/>
                    <a:p>
                      <a:pPr indent="0" lvl="0" marL="0" marR="0" rtl="0" algn="l">
                        <a:lnSpc>
                          <a:spcPct val="100000"/>
                        </a:lnSpc>
                        <a:spcBef>
                          <a:spcPts val="0"/>
                        </a:spcBef>
                        <a:spcAft>
                          <a:spcPts val="0"/>
                        </a:spcAft>
                        <a:buClr>
                          <a:srgbClr val="000000"/>
                        </a:buClr>
                        <a:buSzPts val="1350"/>
                        <a:buFont typeface="Open Sans"/>
                        <a:buNone/>
                      </a:pPr>
                      <a:r>
                        <a:rPr lang="es-ES" sz="1350">
                          <a:solidFill>
                            <a:srgbClr val="000000"/>
                          </a:solidFill>
                          <a:latin typeface="Open Sans"/>
                          <a:ea typeface="Open Sans"/>
                          <a:cs typeface="Open Sans"/>
                          <a:sym typeface="Open Sans"/>
                        </a:rPr>
                        <a:t>Basado en proyectos</a:t>
                      </a:r>
                      <a:endParaRPr sz="1350"/>
                    </a:p>
                  </a:txBody>
                  <a:tcPr marT="45725" marB="45725" marR="91450" marL="91450" anchor="ctr"/>
                </a:tc>
              </a:tr>
            </a:tbl>
          </a:graphicData>
        </a:graphic>
      </p:graphicFrame>
      <p:sp>
        <p:nvSpPr>
          <p:cNvPr id="911" name="Google Shape;911;p76"/>
          <p:cNvSpPr/>
          <p:nvPr/>
        </p:nvSpPr>
        <p:spPr>
          <a:xfrm>
            <a:off x="1524125" y="88750"/>
            <a:ext cx="6413935"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Nuevas Formas Organizativas: retos actuales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pic>
        <p:nvPicPr>
          <p:cNvPr descr="Marcador de contenido 5" id="916" name="Google Shape;916;p77"/>
          <p:cNvPicPr preferRelativeResize="0"/>
          <p:nvPr/>
        </p:nvPicPr>
        <p:blipFill rotWithShape="1">
          <a:blip r:embed="rId3">
            <a:alphaModFix/>
          </a:blip>
          <a:srcRect b="0" l="0" r="0" t="0"/>
          <a:stretch/>
        </p:blipFill>
        <p:spPr>
          <a:xfrm>
            <a:off x="3826783" y="1579939"/>
            <a:ext cx="4826217" cy="5603258"/>
          </a:xfrm>
          <a:prstGeom prst="rect">
            <a:avLst/>
          </a:prstGeom>
          <a:noFill/>
          <a:ln>
            <a:noFill/>
          </a:ln>
        </p:spPr>
      </p:pic>
      <p:pic>
        <p:nvPicPr>
          <p:cNvPr descr="Imagen 6" id="917" name="Google Shape;917;p77"/>
          <p:cNvPicPr preferRelativeResize="0"/>
          <p:nvPr/>
        </p:nvPicPr>
        <p:blipFill rotWithShape="1">
          <a:blip r:embed="rId4">
            <a:alphaModFix/>
          </a:blip>
          <a:srcRect b="0" l="0" r="0" t="0"/>
          <a:stretch/>
        </p:blipFill>
        <p:spPr>
          <a:xfrm>
            <a:off x="363425" y="825499"/>
            <a:ext cx="3675734" cy="5692926"/>
          </a:xfrm>
          <a:prstGeom prst="rect">
            <a:avLst/>
          </a:prstGeom>
          <a:noFill/>
          <a:ln>
            <a:noFill/>
          </a:ln>
        </p:spPr>
      </p:pic>
      <p:sp>
        <p:nvSpPr>
          <p:cNvPr id="918" name="Google Shape;918;p77"/>
          <p:cNvSpPr txBox="1"/>
          <p:nvPr/>
        </p:nvSpPr>
        <p:spPr>
          <a:xfrm>
            <a:off x="2583075" y="244200"/>
            <a:ext cx="3655500" cy="6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3000">
                <a:solidFill>
                  <a:srgbClr val="FFFFFF"/>
                </a:solidFill>
              </a:rPr>
              <a:t>ALPHABET</a:t>
            </a:r>
            <a:endParaRPr sz="3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23" name="Shape 923"/>
        <p:cNvGrpSpPr/>
        <p:nvPr/>
      </p:nvGrpSpPr>
      <p:grpSpPr>
        <a:xfrm>
          <a:off x="0" y="0"/>
          <a:ext cx="0" cy="0"/>
          <a:chOff x="0" y="0"/>
          <a:chExt cx="0" cy="0"/>
        </a:xfrm>
      </p:grpSpPr>
      <p:pic>
        <p:nvPicPr>
          <p:cNvPr id="924" name="Google Shape;924;p78">
            <a:hlinkClick r:id="rId3"/>
          </p:cNvPr>
          <p:cNvPicPr preferRelativeResize="0"/>
          <p:nvPr/>
        </p:nvPicPr>
        <p:blipFill rotWithShape="1">
          <a:blip r:embed="rId4">
            <a:alphaModFix/>
          </a:blip>
          <a:srcRect b="1" l="17280" r="27777" t="0"/>
          <a:stretch/>
        </p:blipFill>
        <p:spPr>
          <a:xfrm>
            <a:off x="25" y="0"/>
            <a:ext cx="6856308" cy="6949279"/>
          </a:xfrm>
          <a:custGeom>
            <a:rect b="b" l="l" r="r" t="t"/>
            <a:pathLst>
              <a:path extrusionOk="0" h="6863485" w="9141744">
                <a:moveTo>
                  <a:pt x="0" y="0"/>
                </a:moveTo>
                <a:lnTo>
                  <a:pt x="5963051" y="0"/>
                </a:lnTo>
                <a:lnTo>
                  <a:pt x="9141744" y="6863485"/>
                </a:lnTo>
                <a:lnTo>
                  <a:pt x="0" y="6863485"/>
                </a:lnTo>
                <a:lnTo>
                  <a:pt x="0" y="0"/>
                </a:lnTo>
                <a:close/>
              </a:path>
            </a:pathLst>
          </a:custGeom>
          <a:noFill/>
          <a:ln>
            <a:noFill/>
          </a:ln>
        </p:spPr>
      </p:pic>
      <p:pic>
        <p:nvPicPr>
          <p:cNvPr id="925" name="Google Shape;925;p78">
            <a:hlinkClick r:id="rId5"/>
          </p:cNvPr>
          <p:cNvPicPr preferRelativeResize="0"/>
          <p:nvPr/>
        </p:nvPicPr>
        <p:blipFill rotWithShape="1">
          <a:blip r:embed="rId6">
            <a:alphaModFix/>
          </a:blip>
          <a:srcRect b="0" l="36613" r="33261" t="0"/>
          <a:stretch/>
        </p:blipFill>
        <p:spPr>
          <a:xfrm>
            <a:off x="4121500" y="0"/>
            <a:ext cx="5025293" cy="6955789"/>
          </a:xfrm>
          <a:custGeom>
            <a:rect b="b" l="l" r="r" t="t"/>
            <a:pathLst>
              <a:path extrusionOk="0" h="6852994" w="6401647">
                <a:moveTo>
                  <a:pt x="354282" y="0"/>
                </a:moveTo>
                <a:lnTo>
                  <a:pt x="6401647" y="0"/>
                </a:lnTo>
                <a:lnTo>
                  <a:pt x="6401647" y="6852994"/>
                </a:lnTo>
                <a:lnTo>
                  <a:pt x="0" y="6852994"/>
                </a:lnTo>
                <a:lnTo>
                  <a:pt x="0" y="6852993"/>
                </a:lnTo>
                <a:lnTo>
                  <a:pt x="3528116" y="6852993"/>
                </a:lnTo>
                <a:close/>
              </a:path>
            </a:pathLst>
          </a:custGeom>
          <a:noFill/>
          <a:ln>
            <a:noFill/>
          </a:ln>
        </p:spPr>
      </p:pic>
      <p:sp>
        <p:nvSpPr>
          <p:cNvPr id="926" name="Google Shape;926;p78"/>
          <p:cNvSpPr/>
          <p:nvPr/>
        </p:nvSpPr>
        <p:spPr>
          <a:xfrm>
            <a:off x="2286000" y="3105835"/>
            <a:ext cx="4572000" cy="7232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60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79"/>
          <p:cNvSpPr/>
          <p:nvPr/>
        </p:nvSpPr>
        <p:spPr>
          <a:xfrm>
            <a:off x="2286000" y="3105835"/>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933" name="Google Shape;933;p79"/>
          <p:cNvSpPr/>
          <p:nvPr/>
        </p:nvSpPr>
        <p:spPr>
          <a:xfrm>
            <a:off x="2133725" y="172369"/>
            <a:ext cx="4326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Nuevas Formas Organizativas</a:t>
            </a:r>
            <a:endParaRPr/>
          </a:p>
        </p:txBody>
      </p:sp>
      <p:pic>
        <p:nvPicPr>
          <p:cNvPr id="934" name="Google Shape;934;p79"/>
          <p:cNvPicPr preferRelativeResize="0"/>
          <p:nvPr/>
        </p:nvPicPr>
        <p:blipFill rotWithShape="1">
          <a:blip r:embed="rId3">
            <a:alphaModFix/>
          </a:blip>
          <a:srcRect b="6972" l="0" r="0" t="6835"/>
          <a:stretch/>
        </p:blipFill>
        <p:spPr>
          <a:xfrm>
            <a:off x="0" y="807500"/>
            <a:ext cx="9143825" cy="569137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p80"/>
          <p:cNvSpPr/>
          <p:nvPr/>
        </p:nvSpPr>
        <p:spPr>
          <a:xfrm>
            <a:off x="2286000" y="3105835"/>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941" name="Google Shape;941;p80"/>
          <p:cNvSpPr/>
          <p:nvPr/>
        </p:nvSpPr>
        <p:spPr>
          <a:xfrm>
            <a:off x="2209925" y="172369"/>
            <a:ext cx="43269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400">
                <a:solidFill>
                  <a:schemeClr val="lt1"/>
                </a:solidFill>
                <a:latin typeface="Arial"/>
                <a:ea typeface="Arial"/>
                <a:cs typeface="Arial"/>
                <a:sym typeface="Arial"/>
              </a:rPr>
              <a:t>Nuevas Formas Organizativas</a:t>
            </a:r>
            <a:endParaRPr/>
          </a:p>
        </p:txBody>
      </p:sp>
      <p:pic>
        <p:nvPicPr>
          <p:cNvPr id="942" name="Google Shape;942;p80"/>
          <p:cNvPicPr preferRelativeResize="0"/>
          <p:nvPr/>
        </p:nvPicPr>
        <p:blipFill rotWithShape="1">
          <a:blip r:embed="rId3">
            <a:alphaModFix/>
          </a:blip>
          <a:srcRect b="0" l="0" r="0" t="0"/>
          <a:stretch/>
        </p:blipFill>
        <p:spPr>
          <a:xfrm>
            <a:off x="762000" y="806450"/>
            <a:ext cx="7620000" cy="5702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0"/>
          <p:cNvSpPr txBox="1"/>
          <p:nvPr>
            <p:ph idx="1" type="body"/>
          </p:nvPr>
        </p:nvSpPr>
        <p:spPr>
          <a:xfrm>
            <a:off x="4510375" y="1698150"/>
            <a:ext cx="4425600" cy="4248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b="1" lang="es-ES" sz="1800">
                <a:latin typeface="Arial"/>
                <a:ea typeface="Arial"/>
                <a:cs typeface="Arial"/>
                <a:sym typeface="Arial"/>
              </a:rPr>
              <a:t>1-</a:t>
            </a:r>
            <a:r>
              <a:rPr lang="es-ES" sz="1800">
                <a:latin typeface="Arial"/>
                <a:ea typeface="Arial"/>
                <a:cs typeface="Arial"/>
                <a:sym typeface="Arial"/>
              </a:rPr>
              <a:t> </a:t>
            </a:r>
            <a:r>
              <a:rPr b="1" i="1" lang="es-ES" sz="1800" u="sng">
                <a:solidFill>
                  <a:srgbClr val="B5203F"/>
                </a:solidFill>
                <a:latin typeface="Arial"/>
                <a:ea typeface="Arial"/>
                <a:cs typeface="Arial"/>
                <a:sym typeface="Arial"/>
              </a:rPr>
              <a:t>Estructura funcional</a:t>
            </a:r>
            <a:r>
              <a:rPr b="1" i="1" lang="es-ES" sz="1800">
                <a:solidFill>
                  <a:srgbClr val="B5203F"/>
                </a:solidFill>
                <a:latin typeface="Arial"/>
                <a:ea typeface="Arial"/>
                <a:cs typeface="Arial"/>
                <a:sym typeface="Arial"/>
              </a:rPr>
              <a:t>:</a:t>
            </a:r>
            <a:r>
              <a:rPr b="1" i="0" lang="es-ES" sz="1800">
                <a:latin typeface="Arial"/>
                <a:ea typeface="Arial"/>
                <a:cs typeface="Arial"/>
                <a:sym typeface="Arial"/>
              </a:rPr>
              <a:t> conjunto de actividades o tareas diferenciadas y ordenadas para lograr los objetivos de la empresa.</a:t>
            </a:r>
            <a:endParaRPr/>
          </a:p>
          <a:p>
            <a:pPr indent="0" lvl="0" marL="0" rtl="0" algn="l">
              <a:lnSpc>
                <a:spcPct val="100000"/>
              </a:lnSpc>
              <a:spcBef>
                <a:spcPts val="1500"/>
              </a:spcBef>
              <a:spcAft>
                <a:spcPts val="0"/>
              </a:spcAft>
              <a:buSzPts val="1800"/>
              <a:buNone/>
            </a:pPr>
            <a:r>
              <a:rPr b="1" lang="es-ES" sz="1800">
                <a:latin typeface="Arial"/>
                <a:ea typeface="Arial"/>
                <a:cs typeface="Arial"/>
                <a:sym typeface="Arial"/>
              </a:rPr>
              <a:t>2- </a:t>
            </a:r>
            <a:r>
              <a:rPr b="1" i="1" lang="es-ES" sz="1800" u="sng">
                <a:solidFill>
                  <a:srgbClr val="B5203F"/>
                </a:solidFill>
                <a:latin typeface="Arial"/>
                <a:ea typeface="Arial"/>
                <a:cs typeface="Arial"/>
                <a:sym typeface="Arial"/>
              </a:rPr>
              <a:t>Estructura de autoridad</a:t>
            </a:r>
            <a:r>
              <a:rPr b="1" i="1" lang="es-ES" sz="1800">
                <a:solidFill>
                  <a:srgbClr val="B5203F"/>
                </a:solidFill>
                <a:latin typeface="Arial"/>
                <a:ea typeface="Arial"/>
                <a:cs typeface="Arial"/>
                <a:sym typeface="Arial"/>
              </a:rPr>
              <a:t>:</a:t>
            </a:r>
            <a:r>
              <a:rPr b="1" i="1" lang="es-ES" sz="1800">
                <a:solidFill>
                  <a:srgbClr val="C55A11"/>
                </a:solidFill>
                <a:latin typeface="Arial"/>
                <a:ea typeface="Arial"/>
                <a:cs typeface="Arial"/>
                <a:sym typeface="Arial"/>
              </a:rPr>
              <a:t> </a:t>
            </a:r>
            <a:r>
              <a:rPr b="1" i="0" lang="es-ES" sz="1800">
                <a:latin typeface="Arial"/>
                <a:ea typeface="Arial"/>
                <a:cs typeface="Arial"/>
                <a:sym typeface="Arial"/>
              </a:rPr>
              <a:t>conjunto de niveles jerárquicos que permite actuar a las personas bajo unos criterios de responsabilidad y de control de sus tareas.</a:t>
            </a:r>
            <a:endParaRPr/>
          </a:p>
          <a:p>
            <a:pPr indent="0" lvl="0" marL="0" rtl="0" algn="l">
              <a:lnSpc>
                <a:spcPct val="100000"/>
              </a:lnSpc>
              <a:spcBef>
                <a:spcPts val="1500"/>
              </a:spcBef>
              <a:spcAft>
                <a:spcPts val="0"/>
              </a:spcAft>
              <a:buSzPts val="1800"/>
              <a:buNone/>
            </a:pPr>
            <a:r>
              <a:rPr b="1" lang="es-ES" sz="1800">
                <a:latin typeface="Arial"/>
                <a:ea typeface="Arial"/>
                <a:cs typeface="Arial"/>
                <a:sym typeface="Arial"/>
              </a:rPr>
              <a:t>3- </a:t>
            </a:r>
            <a:r>
              <a:rPr b="1" i="1" lang="es-ES" sz="1800" u="sng">
                <a:solidFill>
                  <a:srgbClr val="B5203F"/>
                </a:solidFill>
                <a:latin typeface="Arial"/>
                <a:ea typeface="Arial"/>
                <a:cs typeface="Arial"/>
                <a:sym typeface="Arial"/>
              </a:rPr>
              <a:t>Estructura de decisión</a:t>
            </a:r>
            <a:r>
              <a:rPr b="1" i="1" lang="es-ES" sz="1800">
                <a:solidFill>
                  <a:srgbClr val="B5203F"/>
                </a:solidFill>
                <a:latin typeface="Arial"/>
                <a:ea typeface="Arial"/>
                <a:cs typeface="Arial"/>
                <a:sym typeface="Arial"/>
              </a:rPr>
              <a:t>:</a:t>
            </a:r>
            <a:r>
              <a:rPr b="1" i="1" lang="es-ES" sz="1800">
                <a:solidFill>
                  <a:srgbClr val="C55A11"/>
                </a:solidFill>
                <a:latin typeface="Arial"/>
                <a:ea typeface="Arial"/>
                <a:cs typeface="Arial"/>
                <a:sym typeface="Arial"/>
              </a:rPr>
              <a:t> </a:t>
            </a:r>
            <a:r>
              <a:rPr b="1" i="0" lang="es-ES" sz="1800">
                <a:latin typeface="Arial"/>
                <a:ea typeface="Arial"/>
                <a:cs typeface="Arial"/>
                <a:sym typeface="Arial"/>
              </a:rPr>
              <a:t>cada miembro, según su función y nivel de autoridad puede adoptar las decisiones más adecuadas.</a:t>
            </a:r>
            <a:endParaRPr/>
          </a:p>
        </p:txBody>
      </p:sp>
      <p:sp>
        <p:nvSpPr>
          <p:cNvPr id="259" name="Google Shape;259;p40"/>
          <p:cNvSpPr/>
          <p:nvPr/>
        </p:nvSpPr>
        <p:spPr>
          <a:xfrm>
            <a:off x="105750" y="2102225"/>
            <a:ext cx="4335300" cy="3414000"/>
          </a:xfrm>
          <a:prstGeom prst="homePlate">
            <a:avLst>
              <a:gd fmla="val 33486" name="adj"/>
            </a:avLst>
          </a:prstGeom>
          <a:solidFill>
            <a:srgbClr val="B520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0" name="Google Shape;260;p40"/>
          <p:cNvSpPr txBox="1"/>
          <p:nvPr/>
        </p:nvSpPr>
        <p:spPr>
          <a:xfrm>
            <a:off x="269048" y="1091405"/>
            <a:ext cx="8667000" cy="447600"/>
          </a:xfrm>
          <a:prstGeom prst="rect">
            <a:avLst/>
          </a:prstGeom>
          <a:noFill/>
          <a:ln>
            <a:noFill/>
          </a:ln>
          <a:effectLst>
            <a:outerShdw blurRad="152400" rotWithShape="0" dir="8460000" dist="250190">
              <a:srgbClr val="000000">
                <a:alpha val="27840"/>
              </a:srgbClr>
            </a:outerShdw>
          </a:effectLst>
        </p:spPr>
        <p:txBody>
          <a:bodyPr anchorCtr="0" anchor="ctr" bIns="45700" lIns="45700" spcFirstLastPara="1" rIns="45700" wrap="square" tIns="45700">
            <a:noAutofit/>
          </a:bodyPr>
          <a:lstStyle/>
          <a:p>
            <a:pPr indent="0" lvl="0" marL="0" rtl="0" algn="l">
              <a:lnSpc>
                <a:spcPct val="90000"/>
              </a:lnSpc>
              <a:spcBef>
                <a:spcPts val="0"/>
              </a:spcBef>
              <a:spcAft>
                <a:spcPts val="0"/>
              </a:spcAft>
              <a:buNone/>
            </a:pPr>
            <a:r>
              <a:rPr b="1" lang="es-ES" sz="2300">
                <a:solidFill>
                  <a:srgbClr val="B5203F"/>
                </a:solidFill>
                <a:latin typeface="Calibri"/>
                <a:ea typeface="Calibri"/>
                <a:cs typeface="Calibri"/>
                <a:sym typeface="Calibri"/>
              </a:rPr>
              <a:t>Tres aspectos estructurales básicos:</a:t>
            </a:r>
            <a:endParaRPr sz="3600">
              <a:solidFill>
                <a:srgbClr val="B5203F"/>
              </a:solidFill>
            </a:endParaRPr>
          </a:p>
        </p:txBody>
      </p:sp>
      <p:sp>
        <p:nvSpPr>
          <p:cNvPr id="261" name="Google Shape;261;p40"/>
          <p:cNvSpPr txBox="1"/>
          <p:nvPr/>
        </p:nvSpPr>
        <p:spPr>
          <a:xfrm>
            <a:off x="105750" y="2421800"/>
            <a:ext cx="3822600" cy="29295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2000"/>
              <a:buFont typeface="Calibri"/>
              <a:buNone/>
            </a:pPr>
            <a:r>
              <a:rPr lang="es-ES" sz="2000" u="none" cap="none" strike="noStrike">
                <a:solidFill>
                  <a:srgbClr val="FFFFFF"/>
                </a:solidFill>
              </a:rPr>
              <a:t>La </a:t>
            </a:r>
            <a:r>
              <a:rPr b="1" lang="es-ES" sz="2000" u="none" cap="none" strike="noStrike">
                <a:solidFill>
                  <a:srgbClr val="FFFFFF"/>
                </a:solidFill>
              </a:rPr>
              <a:t>estructura organizativa</a:t>
            </a:r>
            <a:r>
              <a:rPr lang="es-ES" sz="2000" u="none" cap="none" strike="noStrike">
                <a:solidFill>
                  <a:srgbClr val="FFFFFF"/>
                </a:solidFill>
              </a:rPr>
              <a:t> es la forma en la que se ordena todo el conjunto de relaciones de una empresa (puestos de trabajo, tareas, flujos de autoridad y decisiones) mediante un nivel adecuado de </a:t>
            </a:r>
            <a:r>
              <a:rPr b="1" lang="es-ES" sz="2000" u="none" cap="none" strike="noStrike">
                <a:solidFill>
                  <a:srgbClr val="FFFFFF"/>
                </a:solidFill>
              </a:rPr>
              <a:t>comunicación</a:t>
            </a:r>
            <a:r>
              <a:rPr lang="es-ES" sz="2000" u="none" cap="none" strike="noStrike">
                <a:solidFill>
                  <a:srgbClr val="FFFFFF"/>
                </a:solidFill>
              </a:rPr>
              <a:t> y </a:t>
            </a:r>
            <a:r>
              <a:rPr b="1" lang="es-ES" sz="2000" u="none" cap="none" strike="noStrike">
                <a:solidFill>
                  <a:srgbClr val="FFFFFF"/>
                </a:solidFill>
              </a:rPr>
              <a:t>coordinación </a:t>
            </a:r>
            <a:r>
              <a:rPr lang="es-ES" sz="2000" u="none" cap="none" strike="noStrike">
                <a:solidFill>
                  <a:srgbClr val="FFFFFF"/>
                </a:solidFill>
              </a:rPr>
              <a:t>entre todos los miembros.</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1"/>
          <p:cNvSpPr/>
          <p:nvPr/>
        </p:nvSpPr>
        <p:spPr>
          <a:xfrm>
            <a:off x="255020" y="803148"/>
            <a:ext cx="8634000" cy="864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833C0B"/>
              </a:buClr>
              <a:buSzPts val="2520"/>
              <a:buFont typeface="Arial"/>
              <a:buNone/>
            </a:pPr>
            <a:r>
              <a:rPr b="1" lang="es-ES" sz="2520">
                <a:solidFill>
                  <a:srgbClr val="B5203F"/>
                </a:solidFill>
              </a:rPr>
              <a:t>2- Principios que estructuran la organización de una empresa bajo tres perspectivas: </a:t>
            </a:r>
            <a:endParaRPr b="1" sz="2520">
              <a:solidFill>
                <a:srgbClr val="B5203F"/>
              </a:solidFill>
            </a:endParaRPr>
          </a:p>
        </p:txBody>
      </p:sp>
      <p:grpSp>
        <p:nvGrpSpPr>
          <p:cNvPr id="268" name="Google Shape;268;p41"/>
          <p:cNvGrpSpPr/>
          <p:nvPr/>
        </p:nvGrpSpPr>
        <p:grpSpPr>
          <a:xfrm>
            <a:off x="455871" y="2089036"/>
            <a:ext cx="3688978" cy="4044903"/>
            <a:chOff x="340377" y="1713686"/>
            <a:chExt cx="4116245" cy="4044903"/>
          </a:xfrm>
        </p:grpSpPr>
        <p:sp>
          <p:nvSpPr>
            <p:cNvPr id="269" name="Google Shape;269;p41"/>
            <p:cNvSpPr/>
            <p:nvPr/>
          </p:nvSpPr>
          <p:spPr>
            <a:xfrm rot="-5400000">
              <a:off x="-1133042" y="3254480"/>
              <a:ext cx="3617114" cy="670275"/>
            </a:xfrm>
            <a:prstGeom prst="rect">
              <a:avLst/>
            </a:prstGeom>
            <a:solidFill>
              <a:srgbClr val="B5203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Arial"/>
                  <a:ea typeface="Arial"/>
                  <a:cs typeface="Arial"/>
                  <a:sym typeface="Arial"/>
                </a:rPr>
                <a:t>PRINCIPIOS BÁSICOS DE DISEÑO</a:t>
              </a:r>
              <a:endParaRPr b="1"/>
            </a:p>
          </p:txBody>
        </p:sp>
        <p:cxnSp>
          <p:nvCxnSpPr>
            <p:cNvPr id="270" name="Google Shape;270;p41"/>
            <p:cNvCxnSpPr/>
            <p:nvPr/>
          </p:nvCxnSpPr>
          <p:spPr>
            <a:xfrm>
              <a:off x="991896" y="3593832"/>
              <a:ext cx="670275" cy="0"/>
            </a:xfrm>
            <a:prstGeom prst="straightConnector1">
              <a:avLst/>
            </a:prstGeom>
            <a:noFill/>
            <a:ln cap="flat" cmpd="sng" w="9525">
              <a:solidFill>
                <a:schemeClr val="accent1"/>
              </a:solidFill>
              <a:prstDash val="solid"/>
              <a:miter lim="800000"/>
              <a:headEnd len="sm" w="sm" type="none"/>
              <a:tailEnd len="sm" w="sm" type="none"/>
            </a:ln>
          </p:spPr>
        </p:cxnSp>
        <p:cxnSp>
          <p:nvCxnSpPr>
            <p:cNvPr id="271" name="Google Shape;271;p41"/>
            <p:cNvCxnSpPr/>
            <p:nvPr/>
          </p:nvCxnSpPr>
          <p:spPr>
            <a:xfrm>
              <a:off x="1652546" y="2134399"/>
              <a:ext cx="0" cy="2862000"/>
            </a:xfrm>
            <a:prstGeom prst="straightConnector1">
              <a:avLst/>
            </a:prstGeom>
            <a:noFill/>
            <a:ln cap="flat" cmpd="sng" w="9525">
              <a:solidFill>
                <a:schemeClr val="accent1"/>
              </a:solidFill>
              <a:prstDash val="solid"/>
              <a:miter lim="800000"/>
              <a:headEnd len="sm" w="sm" type="none"/>
              <a:tailEnd len="sm" w="sm" type="none"/>
            </a:ln>
          </p:spPr>
        </p:cxnSp>
        <p:cxnSp>
          <p:nvCxnSpPr>
            <p:cNvPr id="272" name="Google Shape;272;p41"/>
            <p:cNvCxnSpPr/>
            <p:nvPr/>
          </p:nvCxnSpPr>
          <p:spPr>
            <a:xfrm>
              <a:off x="1652546" y="2136808"/>
              <a:ext cx="252000" cy="0"/>
            </a:xfrm>
            <a:prstGeom prst="straightConnector1">
              <a:avLst/>
            </a:prstGeom>
            <a:noFill/>
            <a:ln cap="flat" cmpd="sng" w="9525">
              <a:solidFill>
                <a:schemeClr val="accent1"/>
              </a:solidFill>
              <a:prstDash val="solid"/>
              <a:miter lim="800000"/>
              <a:headEnd len="sm" w="sm" type="none"/>
              <a:tailEnd len="sm" w="sm" type="none"/>
            </a:ln>
          </p:spPr>
        </p:cxnSp>
        <p:cxnSp>
          <p:nvCxnSpPr>
            <p:cNvPr id="273" name="Google Shape;273;p41"/>
            <p:cNvCxnSpPr/>
            <p:nvPr/>
          </p:nvCxnSpPr>
          <p:spPr>
            <a:xfrm>
              <a:off x="1652546" y="3592227"/>
              <a:ext cx="252000" cy="0"/>
            </a:xfrm>
            <a:prstGeom prst="straightConnector1">
              <a:avLst/>
            </a:prstGeom>
            <a:noFill/>
            <a:ln cap="flat" cmpd="sng" w="9525">
              <a:solidFill>
                <a:schemeClr val="accent1"/>
              </a:solidFill>
              <a:prstDash val="solid"/>
              <a:miter lim="800000"/>
              <a:headEnd len="sm" w="sm" type="none"/>
              <a:tailEnd len="sm" w="sm" type="none"/>
            </a:ln>
          </p:spPr>
        </p:cxnSp>
        <p:cxnSp>
          <p:nvCxnSpPr>
            <p:cNvPr id="274" name="Google Shape;274;p41"/>
            <p:cNvCxnSpPr/>
            <p:nvPr/>
          </p:nvCxnSpPr>
          <p:spPr>
            <a:xfrm>
              <a:off x="1662171" y="4993914"/>
              <a:ext cx="252000" cy="0"/>
            </a:xfrm>
            <a:prstGeom prst="straightConnector1">
              <a:avLst/>
            </a:prstGeom>
            <a:noFill/>
            <a:ln cap="flat" cmpd="sng" w="9525">
              <a:solidFill>
                <a:schemeClr val="accent1"/>
              </a:solidFill>
              <a:prstDash val="solid"/>
              <a:miter lim="800000"/>
              <a:headEnd len="sm" w="sm" type="none"/>
              <a:tailEnd len="sm" w="sm" type="none"/>
            </a:ln>
          </p:spPr>
        </p:cxnSp>
        <p:sp>
          <p:nvSpPr>
            <p:cNvPr id="275" name="Google Shape;275;p41"/>
            <p:cNvSpPr/>
            <p:nvPr/>
          </p:nvSpPr>
          <p:spPr>
            <a:xfrm>
              <a:off x="1914170" y="1713686"/>
              <a:ext cx="2542314" cy="863996"/>
            </a:xfrm>
            <a:prstGeom prst="rect">
              <a:avLst/>
            </a:prstGeom>
            <a:solidFill>
              <a:srgbClr val="B7B7B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2400">
                  <a:solidFill>
                    <a:schemeClr val="lt1"/>
                  </a:solidFill>
                  <a:latin typeface="Arial"/>
                  <a:ea typeface="Arial"/>
                  <a:cs typeface="Arial"/>
                  <a:sym typeface="Arial"/>
                </a:rPr>
                <a:t>VERTICAL</a:t>
              </a:r>
              <a:endParaRPr/>
            </a:p>
            <a:p>
              <a:pPr indent="-182562" lvl="0" marL="355600" marR="0" rtl="0" algn="l">
                <a:lnSpc>
                  <a:spcPct val="80000"/>
                </a:lnSpc>
                <a:spcBef>
                  <a:spcPts val="400"/>
                </a:spcBef>
                <a:spcAft>
                  <a:spcPts val="0"/>
                </a:spcAft>
                <a:buClr>
                  <a:schemeClr val="lt1"/>
                </a:buClr>
                <a:buSzPts val="1600"/>
                <a:buFont typeface="Noto Sans Symbols"/>
                <a:buChar char="▪"/>
              </a:pPr>
              <a:r>
                <a:rPr lang="es-ES" sz="1600">
                  <a:solidFill>
                    <a:schemeClr val="lt1"/>
                  </a:solidFill>
                  <a:latin typeface="Arial"/>
                  <a:ea typeface="Arial"/>
                  <a:cs typeface="Arial"/>
                  <a:sym typeface="Arial"/>
                </a:rPr>
                <a:t>Autoridad</a:t>
              </a:r>
              <a:endParaRPr/>
            </a:p>
            <a:p>
              <a:pPr indent="-182562" lvl="0" marL="355600" marR="0" rtl="0" algn="l">
                <a:lnSpc>
                  <a:spcPct val="80000"/>
                </a:lnSpc>
                <a:spcBef>
                  <a:spcPts val="0"/>
                </a:spcBef>
                <a:spcAft>
                  <a:spcPts val="0"/>
                </a:spcAft>
                <a:buClr>
                  <a:schemeClr val="lt1"/>
                </a:buClr>
                <a:buSzPts val="1600"/>
                <a:buFont typeface="Noto Sans Symbols"/>
                <a:buChar char="▪"/>
              </a:pPr>
              <a:r>
                <a:rPr lang="es-ES" sz="1600">
                  <a:solidFill>
                    <a:schemeClr val="lt1"/>
                  </a:solidFill>
                  <a:latin typeface="Arial"/>
                  <a:ea typeface="Arial"/>
                  <a:cs typeface="Arial"/>
                  <a:sym typeface="Arial"/>
                </a:rPr>
                <a:t>Jerarquía</a:t>
              </a:r>
              <a:endParaRPr/>
            </a:p>
          </p:txBody>
        </p:sp>
        <p:sp>
          <p:nvSpPr>
            <p:cNvPr id="276" name="Google Shape;276;p41"/>
            <p:cNvSpPr/>
            <p:nvPr/>
          </p:nvSpPr>
          <p:spPr>
            <a:xfrm>
              <a:off x="1914170" y="3177649"/>
              <a:ext cx="2542317" cy="863996"/>
            </a:xfrm>
            <a:prstGeom prst="rect">
              <a:avLst/>
            </a:prstGeom>
            <a:solidFill>
              <a:srgbClr val="B7B7B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2400">
                  <a:solidFill>
                    <a:schemeClr val="lt1"/>
                  </a:solidFill>
                  <a:latin typeface="Arial"/>
                  <a:ea typeface="Arial"/>
                  <a:cs typeface="Arial"/>
                  <a:sym typeface="Arial"/>
                </a:rPr>
                <a:t>HORIZONTAL</a:t>
              </a:r>
              <a:endParaRPr/>
            </a:p>
            <a:p>
              <a:pPr indent="-182562" lvl="0" marL="355600" marR="0" rtl="0" algn="l">
                <a:lnSpc>
                  <a:spcPct val="80000"/>
                </a:lnSpc>
                <a:spcBef>
                  <a:spcPts val="400"/>
                </a:spcBef>
                <a:spcAft>
                  <a:spcPts val="0"/>
                </a:spcAft>
                <a:buClr>
                  <a:schemeClr val="lt1"/>
                </a:buClr>
                <a:buSzPts val="1600"/>
                <a:buFont typeface="Noto Sans Symbols"/>
                <a:buChar char="▪"/>
              </a:pPr>
              <a:r>
                <a:rPr lang="es-ES" sz="1600">
                  <a:solidFill>
                    <a:schemeClr val="lt1"/>
                  </a:solidFill>
                  <a:latin typeface="Arial"/>
                  <a:ea typeface="Arial"/>
                  <a:cs typeface="Arial"/>
                  <a:sym typeface="Arial"/>
                </a:rPr>
                <a:t>División del trabajo</a:t>
              </a:r>
              <a:endParaRPr/>
            </a:p>
            <a:p>
              <a:pPr indent="-182562" lvl="0" marL="355600" marR="0" rtl="0" algn="l">
                <a:lnSpc>
                  <a:spcPct val="80000"/>
                </a:lnSpc>
                <a:spcBef>
                  <a:spcPts val="0"/>
                </a:spcBef>
                <a:spcAft>
                  <a:spcPts val="0"/>
                </a:spcAft>
                <a:buClr>
                  <a:schemeClr val="lt1"/>
                </a:buClr>
                <a:buSzPts val="1600"/>
                <a:buFont typeface="Noto Sans Symbols"/>
                <a:buChar char="▪"/>
              </a:pPr>
              <a:r>
                <a:rPr lang="es-ES" sz="1600">
                  <a:solidFill>
                    <a:schemeClr val="lt1"/>
                  </a:solidFill>
                  <a:latin typeface="Arial"/>
                  <a:ea typeface="Arial"/>
                  <a:cs typeface="Arial"/>
                  <a:sym typeface="Arial"/>
                </a:rPr>
                <a:t>Especialización</a:t>
              </a:r>
              <a:endParaRPr/>
            </a:p>
          </p:txBody>
        </p:sp>
        <p:sp>
          <p:nvSpPr>
            <p:cNvPr id="277" name="Google Shape;277;p41"/>
            <p:cNvSpPr/>
            <p:nvPr/>
          </p:nvSpPr>
          <p:spPr>
            <a:xfrm>
              <a:off x="1813322" y="4564589"/>
              <a:ext cx="2643300" cy="1194000"/>
            </a:xfrm>
            <a:prstGeom prst="rect">
              <a:avLst/>
            </a:prstGeom>
            <a:solidFill>
              <a:srgbClr val="B7B7B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s-ES" sz="2400">
                  <a:solidFill>
                    <a:schemeClr val="lt1"/>
                  </a:solidFill>
                  <a:latin typeface="Arial"/>
                  <a:ea typeface="Arial"/>
                  <a:cs typeface="Arial"/>
                  <a:sym typeface="Arial"/>
                </a:rPr>
                <a:t>EQUILIBRIO INTERNO</a:t>
              </a:r>
              <a:endParaRPr/>
            </a:p>
            <a:p>
              <a:pPr indent="-182563" lvl="0" marL="182563" marR="0" rtl="0" algn="l">
                <a:lnSpc>
                  <a:spcPct val="80000"/>
                </a:lnSpc>
                <a:spcBef>
                  <a:spcPts val="400"/>
                </a:spcBef>
                <a:spcAft>
                  <a:spcPts val="0"/>
                </a:spcAft>
                <a:buClr>
                  <a:schemeClr val="lt1"/>
                </a:buClr>
                <a:buSzPts val="1600"/>
                <a:buFont typeface="Noto Sans Symbols"/>
                <a:buChar char="▪"/>
              </a:pPr>
              <a:r>
                <a:rPr lang="es-ES" sz="1600">
                  <a:solidFill>
                    <a:schemeClr val="lt1"/>
                  </a:solidFill>
                  <a:latin typeface="Arial"/>
                  <a:ea typeface="Arial"/>
                  <a:cs typeface="Arial"/>
                  <a:sym typeface="Arial"/>
                </a:rPr>
                <a:t>Motivación</a:t>
              </a:r>
              <a:endParaRPr/>
            </a:p>
            <a:p>
              <a:pPr indent="-182563" lvl="0" marL="182563" marR="0" rtl="0" algn="l">
                <a:lnSpc>
                  <a:spcPct val="80000"/>
                </a:lnSpc>
                <a:spcBef>
                  <a:spcPts val="0"/>
                </a:spcBef>
                <a:spcAft>
                  <a:spcPts val="0"/>
                </a:spcAft>
                <a:buClr>
                  <a:schemeClr val="lt1"/>
                </a:buClr>
                <a:buSzPts val="1600"/>
                <a:buFont typeface="Noto Sans Symbols"/>
                <a:buChar char="▪"/>
              </a:pPr>
              <a:r>
                <a:rPr lang="es-ES" sz="1600">
                  <a:solidFill>
                    <a:schemeClr val="lt1"/>
                  </a:solidFill>
                  <a:latin typeface="Arial"/>
                  <a:ea typeface="Arial"/>
                  <a:cs typeface="Arial"/>
                  <a:sym typeface="Arial"/>
                </a:rPr>
                <a:t>Participación</a:t>
              </a:r>
              <a:endParaRPr/>
            </a:p>
          </p:txBody>
        </p:sp>
      </p:grpSp>
      <p:pic>
        <p:nvPicPr>
          <p:cNvPr id="278" name="Google Shape;278;p41"/>
          <p:cNvPicPr preferRelativeResize="0"/>
          <p:nvPr/>
        </p:nvPicPr>
        <p:blipFill rotWithShape="1">
          <a:blip r:embed="rId3">
            <a:alphaModFix/>
          </a:blip>
          <a:srcRect b="0" l="0" r="0" t="0"/>
          <a:stretch/>
        </p:blipFill>
        <p:spPr>
          <a:xfrm>
            <a:off x="5194375" y="1713550"/>
            <a:ext cx="1988950" cy="1431150"/>
          </a:xfrm>
          <a:prstGeom prst="rect">
            <a:avLst/>
          </a:prstGeom>
          <a:noFill/>
          <a:ln>
            <a:noFill/>
          </a:ln>
        </p:spPr>
      </p:pic>
      <p:pic>
        <p:nvPicPr>
          <p:cNvPr id="279" name="Google Shape;279;p41"/>
          <p:cNvPicPr preferRelativeResize="0"/>
          <p:nvPr/>
        </p:nvPicPr>
        <p:blipFill rotWithShape="1">
          <a:blip r:embed="rId4">
            <a:alphaModFix/>
          </a:blip>
          <a:srcRect b="0" l="0" r="0" t="0"/>
          <a:stretch/>
        </p:blipFill>
        <p:spPr>
          <a:xfrm>
            <a:off x="4663050" y="3522375"/>
            <a:ext cx="3085874" cy="793750"/>
          </a:xfrm>
          <a:prstGeom prst="rect">
            <a:avLst/>
          </a:prstGeom>
          <a:noFill/>
          <a:ln>
            <a:noFill/>
          </a:ln>
        </p:spPr>
      </p:pic>
      <p:pic>
        <p:nvPicPr>
          <p:cNvPr id="280" name="Google Shape;280;p41"/>
          <p:cNvPicPr preferRelativeResize="0"/>
          <p:nvPr/>
        </p:nvPicPr>
        <p:blipFill rotWithShape="1">
          <a:blip r:embed="rId5">
            <a:alphaModFix/>
          </a:blip>
          <a:srcRect b="0" l="1853" r="3807" t="0"/>
          <a:stretch/>
        </p:blipFill>
        <p:spPr>
          <a:xfrm>
            <a:off x="4309122" y="4693811"/>
            <a:ext cx="2899229" cy="1791366"/>
          </a:xfrm>
          <a:prstGeom prst="rect">
            <a:avLst/>
          </a:prstGeom>
          <a:noFill/>
          <a:ln>
            <a:noFill/>
          </a:ln>
        </p:spPr>
      </p:pic>
      <p:sp>
        <p:nvSpPr>
          <p:cNvPr id="281" name="Google Shape;281;p41"/>
          <p:cNvSpPr txBox="1"/>
          <p:nvPr/>
        </p:nvSpPr>
        <p:spPr>
          <a:xfrm>
            <a:off x="7255725" y="5148125"/>
            <a:ext cx="1921500" cy="11562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s-ES" sz="1200">
                <a:solidFill>
                  <a:schemeClr val="dk1"/>
                </a:solidFill>
                <a:latin typeface="Calibri"/>
                <a:ea typeface="Calibri"/>
                <a:cs typeface="Calibri"/>
                <a:sym typeface="Calibri"/>
              </a:rPr>
              <a:t>P</a:t>
            </a:r>
            <a:r>
              <a:rPr lang="es-ES" sz="1200">
                <a:solidFill>
                  <a:schemeClr val="dk1"/>
                </a:solidFill>
                <a:latin typeface="Calibri"/>
                <a:ea typeface="Calibri"/>
                <a:cs typeface="Calibri"/>
                <a:sym typeface="Calibri"/>
              </a:rPr>
              <a:t>retende </a:t>
            </a:r>
            <a:r>
              <a:rPr b="1" lang="es-ES" sz="1200">
                <a:solidFill>
                  <a:schemeClr val="dk1"/>
                </a:solidFill>
                <a:latin typeface="Calibri"/>
                <a:ea typeface="Calibri"/>
                <a:cs typeface="Calibri"/>
                <a:sym typeface="Calibri"/>
              </a:rPr>
              <a:t>equilibrar los desarrollos verticales y horizontales </a:t>
            </a:r>
            <a:r>
              <a:rPr lang="es-ES" sz="1200">
                <a:solidFill>
                  <a:schemeClr val="dk1"/>
                </a:solidFill>
                <a:latin typeface="Calibri"/>
                <a:ea typeface="Calibri"/>
                <a:cs typeface="Calibri"/>
                <a:sym typeface="Calibri"/>
              </a:rPr>
              <a:t>cohesionando al grupo humano para evitar las «distancias» físicas y psíquicas de los anteriores diseños</a:t>
            </a:r>
            <a:endParaRPr sz="1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42"/>
          <p:cNvPicPr preferRelativeResize="0"/>
          <p:nvPr/>
        </p:nvPicPr>
        <p:blipFill rotWithShape="1">
          <a:blip r:embed="rId3">
            <a:alphaModFix/>
          </a:blip>
          <a:srcRect b="0" l="0" r="0" t="0"/>
          <a:stretch/>
        </p:blipFill>
        <p:spPr>
          <a:xfrm>
            <a:off x="1135076" y="1367750"/>
            <a:ext cx="1870350" cy="1266650"/>
          </a:xfrm>
          <a:prstGeom prst="rect">
            <a:avLst/>
          </a:prstGeom>
          <a:noFill/>
          <a:ln>
            <a:noFill/>
          </a:ln>
        </p:spPr>
      </p:pic>
      <p:pic>
        <p:nvPicPr>
          <p:cNvPr id="288" name="Google Shape;288;p42"/>
          <p:cNvPicPr preferRelativeResize="0"/>
          <p:nvPr/>
        </p:nvPicPr>
        <p:blipFill rotWithShape="1">
          <a:blip r:embed="rId4">
            <a:alphaModFix/>
          </a:blip>
          <a:srcRect b="0" l="0" r="0" t="0"/>
          <a:stretch/>
        </p:blipFill>
        <p:spPr>
          <a:xfrm>
            <a:off x="634000" y="3145300"/>
            <a:ext cx="2899225" cy="856225"/>
          </a:xfrm>
          <a:prstGeom prst="rect">
            <a:avLst/>
          </a:prstGeom>
          <a:noFill/>
          <a:ln>
            <a:noFill/>
          </a:ln>
        </p:spPr>
      </p:pic>
      <p:pic>
        <p:nvPicPr>
          <p:cNvPr id="289" name="Google Shape;289;p42"/>
          <p:cNvPicPr preferRelativeResize="0"/>
          <p:nvPr/>
        </p:nvPicPr>
        <p:blipFill rotWithShape="1">
          <a:blip r:embed="rId5">
            <a:alphaModFix/>
          </a:blip>
          <a:srcRect b="0" l="1853" r="3807" t="0"/>
          <a:stretch/>
        </p:blipFill>
        <p:spPr>
          <a:xfrm>
            <a:off x="759700" y="4447675"/>
            <a:ext cx="3036176" cy="1791349"/>
          </a:xfrm>
          <a:prstGeom prst="rect">
            <a:avLst/>
          </a:prstGeom>
          <a:noFill/>
          <a:ln>
            <a:noFill/>
          </a:ln>
        </p:spPr>
      </p:pic>
      <p:sp>
        <p:nvSpPr>
          <p:cNvPr id="290" name="Google Shape;290;p42"/>
          <p:cNvSpPr/>
          <p:nvPr/>
        </p:nvSpPr>
        <p:spPr>
          <a:xfrm rot="-5400000">
            <a:off x="-2037125" y="3457500"/>
            <a:ext cx="4671900" cy="400200"/>
          </a:xfrm>
          <a:prstGeom prst="rect">
            <a:avLst/>
          </a:prstGeom>
          <a:solidFill>
            <a:srgbClr val="B5203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2000">
                <a:solidFill>
                  <a:schemeClr val="lt1"/>
                </a:solidFill>
                <a:latin typeface="Arial"/>
                <a:ea typeface="Arial"/>
                <a:cs typeface="Arial"/>
                <a:sym typeface="Arial"/>
              </a:rPr>
              <a:t>PRINCIPIO DERIVADOS DE DISEÑO</a:t>
            </a:r>
            <a:endParaRPr/>
          </a:p>
        </p:txBody>
      </p:sp>
      <p:grpSp>
        <p:nvGrpSpPr>
          <p:cNvPr id="291" name="Google Shape;291;p42"/>
          <p:cNvGrpSpPr/>
          <p:nvPr/>
        </p:nvGrpSpPr>
        <p:grpSpPr>
          <a:xfrm>
            <a:off x="3921330" y="1432451"/>
            <a:ext cx="5177750" cy="1372810"/>
            <a:chOff x="3305502" y="1261592"/>
            <a:chExt cx="5063814" cy="1372810"/>
          </a:xfrm>
        </p:grpSpPr>
        <p:sp>
          <p:nvSpPr>
            <p:cNvPr id="292" name="Google Shape;292;p42"/>
            <p:cNvSpPr/>
            <p:nvPr/>
          </p:nvSpPr>
          <p:spPr>
            <a:xfrm>
              <a:off x="3305502" y="1261599"/>
              <a:ext cx="2533976" cy="1372803"/>
            </a:xfrm>
            <a:prstGeom prst="rect">
              <a:avLst/>
            </a:prstGeom>
            <a:solidFill>
              <a:srgbClr val="ECF3FA"/>
            </a:solidFill>
            <a:ln>
              <a:noFill/>
            </a:ln>
          </p:spPr>
          <p:txBody>
            <a:bodyPr anchorCtr="0" anchor="ctr" bIns="45700" lIns="91425" spcFirstLastPara="1" rIns="91425" wrap="square" tIns="45700">
              <a:noAutofit/>
            </a:bodyPr>
            <a:lstStyle/>
            <a:p>
              <a:pPr indent="-285750" lvl="0" marL="458787" marR="0" rtl="0" algn="l">
                <a:lnSpc>
                  <a:spcPct val="80000"/>
                </a:lnSpc>
                <a:spcBef>
                  <a:spcPts val="0"/>
                </a:spcBef>
                <a:spcAft>
                  <a:spcPts val="0"/>
                </a:spcAft>
                <a:buClr>
                  <a:srgbClr val="003366"/>
                </a:buClr>
                <a:buSzPts val="1600"/>
                <a:buFont typeface="Arial"/>
                <a:buChar char="‒"/>
              </a:pPr>
              <a:r>
                <a:rPr lang="es-ES" sz="1600">
                  <a:solidFill>
                    <a:srgbClr val="003366"/>
                  </a:solidFill>
                  <a:latin typeface="Arial"/>
                  <a:ea typeface="Arial"/>
                  <a:cs typeface="Arial"/>
                  <a:sym typeface="Arial"/>
                </a:rPr>
                <a:t>Unidad de dirección</a:t>
              </a:r>
              <a:endParaRPr/>
            </a:p>
            <a:p>
              <a:pPr indent="-285750" lvl="0" marL="458787" marR="0" rtl="0" algn="l">
                <a:lnSpc>
                  <a:spcPct val="80000"/>
                </a:lnSpc>
                <a:spcBef>
                  <a:spcPts val="600"/>
                </a:spcBef>
                <a:spcAft>
                  <a:spcPts val="0"/>
                </a:spcAft>
                <a:buClr>
                  <a:srgbClr val="003366"/>
                </a:buClr>
                <a:buSzPts val="1600"/>
                <a:buFont typeface="Arial"/>
                <a:buChar char="‒"/>
              </a:pPr>
              <a:r>
                <a:rPr lang="es-ES" sz="1600">
                  <a:solidFill>
                    <a:srgbClr val="003366"/>
                  </a:solidFill>
                  <a:latin typeface="Arial"/>
                  <a:ea typeface="Arial"/>
                  <a:cs typeface="Arial"/>
                  <a:sym typeface="Arial"/>
                </a:rPr>
                <a:t>Unidad de mando</a:t>
              </a:r>
              <a:endParaRPr/>
            </a:p>
            <a:p>
              <a:pPr indent="-285750" lvl="0" marL="458787" marR="0" rtl="0" algn="l">
                <a:lnSpc>
                  <a:spcPct val="80000"/>
                </a:lnSpc>
                <a:spcBef>
                  <a:spcPts val="600"/>
                </a:spcBef>
                <a:spcAft>
                  <a:spcPts val="0"/>
                </a:spcAft>
                <a:buClr>
                  <a:srgbClr val="003366"/>
                </a:buClr>
                <a:buSzPts val="1600"/>
                <a:buFont typeface="Arial"/>
                <a:buChar char="‒"/>
              </a:pPr>
              <a:r>
                <a:rPr lang="es-ES" sz="1600">
                  <a:solidFill>
                    <a:srgbClr val="003366"/>
                  </a:solidFill>
                  <a:latin typeface="Arial"/>
                  <a:ea typeface="Arial"/>
                  <a:cs typeface="Arial"/>
                  <a:sym typeface="Arial"/>
                </a:rPr>
                <a:t>Ángulo de autoridad</a:t>
              </a:r>
              <a:endParaRPr/>
            </a:p>
          </p:txBody>
        </p:sp>
        <p:sp>
          <p:nvSpPr>
            <p:cNvPr id="293" name="Google Shape;293;p42"/>
            <p:cNvSpPr/>
            <p:nvPr/>
          </p:nvSpPr>
          <p:spPr>
            <a:xfrm>
              <a:off x="5835341" y="1261592"/>
              <a:ext cx="2533975" cy="1372810"/>
            </a:xfrm>
            <a:prstGeom prst="rect">
              <a:avLst/>
            </a:prstGeom>
            <a:solidFill>
              <a:srgbClr val="ECF3FA"/>
            </a:solidFill>
            <a:ln>
              <a:noFill/>
            </a:ln>
          </p:spPr>
          <p:txBody>
            <a:bodyPr anchorCtr="0" anchor="ctr" bIns="45700" lIns="91425" spcFirstLastPara="1" rIns="91425" wrap="square" tIns="45700">
              <a:noAutofit/>
            </a:bodyPr>
            <a:lstStyle/>
            <a:p>
              <a:pPr indent="-285750" lvl="0" marL="458787" marR="0" rtl="0" algn="l">
                <a:lnSpc>
                  <a:spcPct val="80000"/>
                </a:lnSpc>
                <a:spcBef>
                  <a:spcPts val="0"/>
                </a:spcBef>
                <a:spcAft>
                  <a:spcPts val="0"/>
                </a:spcAft>
                <a:buClr>
                  <a:srgbClr val="003366"/>
                </a:buClr>
                <a:buSzPts val="1600"/>
                <a:buFont typeface="Arial"/>
                <a:buChar char="‒"/>
              </a:pPr>
              <a:r>
                <a:rPr lang="es-ES" sz="1600">
                  <a:solidFill>
                    <a:srgbClr val="003366"/>
                  </a:solidFill>
                  <a:latin typeface="Arial"/>
                  <a:ea typeface="Arial"/>
                  <a:cs typeface="Arial"/>
                  <a:sym typeface="Arial"/>
                </a:rPr>
                <a:t>Responsabilidad</a:t>
              </a:r>
              <a:endParaRPr/>
            </a:p>
            <a:p>
              <a:pPr indent="-285750" lvl="0" marL="458787" marR="0" rtl="0" algn="l">
                <a:lnSpc>
                  <a:spcPct val="80000"/>
                </a:lnSpc>
                <a:spcBef>
                  <a:spcPts val="600"/>
                </a:spcBef>
                <a:spcAft>
                  <a:spcPts val="0"/>
                </a:spcAft>
                <a:buClr>
                  <a:srgbClr val="003366"/>
                </a:buClr>
                <a:buSzPts val="1600"/>
                <a:buFont typeface="Arial"/>
                <a:buChar char="‒"/>
              </a:pPr>
              <a:r>
                <a:rPr lang="es-ES" sz="1600">
                  <a:solidFill>
                    <a:srgbClr val="003366"/>
                  </a:solidFill>
                  <a:latin typeface="Arial"/>
                  <a:ea typeface="Arial"/>
                  <a:cs typeface="Arial"/>
                  <a:sym typeface="Arial"/>
                </a:rPr>
                <a:t>Delegación</a:t>
              </a:r>
              <a:endParaRPr/>
            </a:p>
            <a:p>
              <a:pPr indent="-285750" lvl="0" marL="458787" marR="0" rtl="0" algn="l">
                <a:lnSpc>
                  <a:spcPct val="80000"/>
                </a:lnSpc>
                <a:spcBef>
                  <a:spcPts val="600"/>
                </a:spcBef>
                <a:spcAft>
                  <a:spcPts val="0"/>
                </a:spcAft>
                <a:buClr>
                  <a:srgbClr val="003366"/>
                </a:buClr>
                <a:buSzPts val="1600"/>
                <a:buFont typeface="Arial"/>
                <a:buChar char="‒"/>
              </a:pPr>
              <a:r>
                <a:rPr lang="es-ES" sz="1600">
                  <a:solidFill>
                    <a:srgbClr val="003366"/>
                  </a:solidFill>
                  <a:latin typeface="Arial"/>
                  <a:ea typeface="Arial"/>
                  <a:cs typeface="Arial"/>
                  <a:sym typeface="Arial"/>
                </a:rPr>
                <a:t>Descentralización</a:t>
              </a:r>
              <a:endParaRPr/>
            </a:p>
          </p:txBody>
        </p:sp>
      </p:grpSp>
      <p:grpSp>
        <p:nvGrpSpPr>
          <p:cNvPr id="294" name="Google Shape;294;p42"/>
          <p:cNvGrpSpPr/>
          <p:nvPr/>
        </p:nvGrpSpPr>
        <p:grpSpPr>
          <a:xfrm>
            <a:off x="3966195" y="3151072"/>
            <a:ext cx="5177447" cy="1372800"/>
            <a:chOff x="3305498" y="1261604"/>
            <a:chExt cx="5408950" cy="1372800"/>
          </a:xfrm>
        </p:grpSpPr>
        <p:sp>
          <p:nvSpPr>
            <p:cNvPr id="295" name="Google Shape;295;p42"/>
            <p:cNvSpPr/>
            <p:nvPr/>
          </p:nvSpPr>
          <p:spPr>
            <a:xfrm>
              <a:off x="3305498" y="1261604"/>
              <a:ext cx="2656200" cy="1372800"/>
            </a:xfrm>
            <a:prstGeom prst="rect">
              <a:avLst/>
            </a:prstGeom>
            <a:solidFill>
              <a:srgbClr val="ECF3FA"/>
            </a:solidFill>
            <a:ln>
              <a:noFill/>
            </a:ln>
          </p:spPr>
          <p:txBody>
            <a:bodyPr anchorCtr="0" anchor="ctr" bIns="45700" lIns="0" spcFirstLastPara="1" rIns="91425" wrap="square" tIns="144000">
              <a:noAutofit/>
            </a:bodyPr>
            <a:lstStyle/>
            <a:p>
              <a:pPr indent="-285750" lvl="0" marL="458787" marR="0" rtl="0" algn="l">
                <a:lnSpc>
                  <a:spcPct val="80000"/>
                </a:lnSpc>
                <a:spcBef>
                  <a:spcPts val="0"/>
                </a:spcBef>
                <a:spcAft>
                  <a:spcPts val="0"/>
                </a:spcAft>
                <a:buClr>
                  <a:srgbClr val="003366"/>
                </a:buClr>
                <a:buSzPts val="1600"/>
                <a:buFont typeface="Arial"/>
                <a:buChar char="‒"/>
              </a:pPr>
              <a:r>
                <a:rPr lang="es-ES" sz="1600">
                  <a:solidFill>
                    <a:srgbClr val="003366"/>
                  </a:solidFill>
                  <a:latin typeface="Arial"/>
                  <a:ea typeface="Arial"/>
                  <a:cs typeface="Arial"/>
                  <a:sym typeface="Arial"/>
                </a:rPr>
                <a:t>Funcionalidad</a:t>
              </a:r>
              <a:endParaRPr/>
            </a:p>
            <a:p>
              <a:pPr indent="-285750" lvl="0" marL="458787" marR="0" rtl="0" algn="l">
                <a:lnSpc>
                  <a:spcPct val="80000"/>
                </a:lnSpc>
                <a:spcBef>
                  <a:spcPts val="600"/>
                </a:spcBef>
                <a:spcAft>
                  <a:spcPts val="0"/>
                </a:spcAft>
                <a:buClr>
                  <a:srgbClr val="003366"/>
                </a:buClr>
                <a:buSzPts val="1600"/>
                <a:buFont typeface="Arial"/>
                <a:buChar char="‒"/>
              </a:pPr>
              <a:r>
                <a:rPr lang="es-ES" sz="1600">
                  <a:solidFill>
                    <a:srgbClr val="003366"/>
                  </a:solidFill>
                  <a:latin typeface="Arial"/>
                  <a:ea typeface="Arial"/>
                  <a:cs typeface="Arial"/>
                  <a:sym typeface="Arial"/>
                </a:rPr>
                <a:t>Departamentalización</a:t>
              </a:r>
              <a:endParaRPr/>
            </a:p>
            <a:p>
              <a:pPr indent="-285750" lvl="0" marL="458787" marR="0" rtl="0" algn="l">
                <a:lnSpc>
                  <a:spcPct val="80000"/>
                </a:lnSpc>
                <a:spcBef>
                  <a:spcPts val="600"/>
                </a:spcBef>
                <a:spcAft>
                  <a:spcPts val="0"/>
                </a:spcAft>
                <a:buClr>
                  <a:srgbClr val="003366"/>
                </a:buClr>
                <a:buSzPts val="1600"/>
                <a:buFont typeface="Arial"/>
                <a:buChar char="‒"/>
              </a:pPr>
              <a:r>
                <a:rPr lang="es-ES" sz="1600">
                  <a:solidFill>
                    <a:srgbClr val="003366"/>
                  </a:solidFill>
                  <a:latin typeface="Arial"/>
                  <a:ea typeface="Arial"/>
                  <a:cs typeface="Arial"/>
                  <a:sym typeface="Arial"/>
                </a:rPr>
                <a:t>Divisionalización</a:t>
              </a:r>
              <a:endParaRPr sz="1600">
                <a:solidFill>
                  <a:srgbClr val="003366"/>
                </a:solidFill>
                <a:latin typeface="Arial"/>
                <a:ea typeface="Arial"/>
                <a:cs typeface="Arial"/>
                <a:sym typeface="Arial"/>
              </a:endParaRPr>
            </a:p>
          </p:txBody>
        </p:sp>
        <p:sp>
          <p:nvSpPr>
            <p:cNvPr id="296" name="Google Shape;296;p42"/>
            <p:cNvSpPr/>
            <p:nvPr/>
          </p:nvSpPr>
          <p:spPr>
            <a:xfrm>
              <a:off x="5877948" y="1261604"/>
              <a:ext cx="2836500" cy="1372800"/>
            </a:xfrm>
            <a:prstGeom prst="rect">
              <a:avLst/>
            </a:prstGeom>
            <a:solidFill>
              <a:srgbClr val="ECF3FA"/>
            </a:solidFill>
            <a:ln>
              <a:noFill/>
            </a:ln>
          </p:spPr>
          <p:txBody>
            <a:bodyPr anchorCtr="0" anchor="ctr" bIns="45700" lIns="0" spcFirstLastPara="1" rIns="0" wrap="square" tIns="45700">
              <a:noAutofit/>
            </a:bodyPr>
            <a:lstStyle/>
            <a:p>
              <a:pPr indent="-285200" lvl="0" marL="421200" marR="0" rtl="0" algn="l">
                <a:lnSpc>
                  <a:spcPct val="80000"/>
                </a:lnSpc>
                <a:spcBef>
                  <a:spcPts val="0"/>
                </a:spcBef>
                <a:spcAft>
                  <a:spcPts val="0"/>
                </a:spcAft>
                <a:buClr>
                  <a:srgbClr val="003366"/>
                </a:buClr>
                <a:buSzPts val="1600"/>
                <a:buFont typeface="Arial"/>
                <a:buChar char="‒"/>
              </a:pPr>
              <a:r>
                <a:rPr lang="es-ES" sz="1600">
                  <a:solidFill>
                    <a:srgbClr val="003366"/>
                  </a:solidFill>
                  <a:latin typeface="Arial"/>
                  <a:ea typeface="Arial"/>
                  <a:cs typeface="Arial"/>
                  <a:sym typeface="Arial"/>
                </a:rPr>
                <a:t>Coordinación</a:t>
              </a:r>
              <a:endParaRPr/>
            </a:p>
            <a:p>
              <a:pPr indent="-285200" lvl="0" marL="421200" marR="0" rtl="0" algn="l">
                <a:lnSpc>
                  <a:spcPct val="80000"/>
                </a:lnSpc>
                <a:spcBef>
                  <a:spcPts val="600"/>
                </a:spcBef>
                <a:spcAft>
                  <a:spcPts val="0"/>
                </a:spcAft>
                <a:buClr>
                  <a:srgbClr val="003366"/>
                </a:buClr>
                <a:buSzPts val="1600"/>
                <a:buFont typeface="Arial"/>
                <a:buChar char="‒"/>
              </a:pPr>
              <a:r>
                <a:rPr lang="es-ES" sz="1600">
                  <a:solidFill>
                    <a:srgbClr val="003366"/>
                  </a:solidFill>
                  <a:latin typeface="Arial"/>
                  <a:ea typeface="Arial"/>
                  <a:cs typeface="Arial"/>
                  <a:sym typeface="Arial"/>
                </a:rPr>
                <a:t>Normalización-Automatismo-Mecanización</a:t>
              </a:r>
              <a:endParaRPr/>
            </a:p>
          </p:txBody>
        </p:sp>
      </p:grpSp>
      <p:cxnSp>
        <p:nvCxnSpPr>
          <p:cNvPr id="297" name="Google Shape;297;p42"/>
          <p:cNvCxnSpPr/>
          <p:nvPr/>
        </p:nvCxnSpPr>
        <p:spPr>
          <a:xfrm>
            <a:off x="3509135" y="3802656"/>
            <a:ext cx="360000" cy="0"/>
          </a:xfrm>
          <a:prstGeom prst="straightConnector1">
            <a:avLst/>
          </a:prstGeom>
          <a:noFill/>
          <a:ln cap="flat" cmpd="sng" w="19050">
            <a:solidFill>
              <a:schemeClr val="accent1"/>
            </a:solidFill>
            <a:prstDash val="solid"/>
            <a:miter lim="800000"/>
            <a:headEnd len="sm" w="sm" type="none"/>
            <a:tailEnd len="med" w="med" type="triangle"/>
          </a:ln>
        </p:spPr>
      </p:cxnSp>
      <p:cxnSp>
        <p:nvCxnSpPr>
          <p:cNvPr id="298" name="Google Shape;298;p42"/>
          <p:cNvCxnSpPr/>
          <p:nvPr/>
        </p:nvCxnSpPr>
        <p:spPr>
          <a:xfrm>
            <a:off x="3006291" y="2119839"/>
            <a:ext cx="755400" cy="0"/>
          </a:xfrm>
          <a:prstGeom prst="straightConnector1">
            <a:avLst/>
          </a:prstGeom>
          <a:noFill/>
          <a:ln cap="flat" cmpd="sng" w="19050">
            <a:solidFill>
              <a:schemeClr val="accent1"/>
            </a:solidFill>
            <a:prstDash val="solid"/>
            <a:miter lim="800000"/>
            <a:headEnd len="sm" w="sm" type="none"/>
            <a:tailEnd len="med" w="med" type="triangle"/>
          </a:ln>
        </p:spPr>
      </p:cxnSp>
      <p:grpSp>
        <p:nvGrpSpPr>
          <p:cNvPr id="299" name="Google Shape;299;p42"/>
          <p:cNvGrpSpPr/>
          <p:nvPr/>
        </p:nvGrpSpPr>
        <p:grpSpPr>
          <a:xfrm>
            <a:off x="4015794" y="5028048"/>
            <a:ext cx="5094301" cy="1074330"/>
            <a:chOff x="3305502" y="1521474"/>
            <a:chExt cx="5062408" cy="1074330"/>
          </a:xfrm>
        </p:grpSpPr>
        <p:sp>
          <p:nvSpPr>
            <p:cNvPr id="300" name="Google Shape;300;p42"/>
            <p:cNvSpPr/>
            <p:nvPr/>
          </p:nvSpPr>
          <p:spPr>
            <a:xfrm>
              <a:off x="3305502" y="1521482"/>
              <a:ext cx="2533976" cy="1074322"/>
            </a:xfrm>
            <a:prstGeom prst="rect">
              <a:avLst/>
            </a:prstGeom>
            <a:solidFill>
              <a:srgbClr val="ECF3FA"/>
            </a:solidFill>
            <a:ln>
              <a:noFill/>
            </a:ln>
          </p:spPr>
          <p:txBody>
            <a:bodyPr anchorCtr="0" anchor="ctr" bIns="45700" lIns="91425" spcFirstLastPara="1" rIns="91425" wrap="square" tIns="45700">
              <a:noAutofit/>
            </a:bodyPr>
            <a:lstStyle/>
            <a:p>
              <a:pPr indent="-285750" lvl="0" marL="458787" marR="0" rtl="0" algn="l">
                <a:lnSpc>
                  <a:spcPct val="80000"/>
                </a:lnSpc>
                <a:spcBef>
                  <a:spcPts val="0"/>
                </a:spcBef>
                <a:spcAft>
                  <a:spcPts val="0"/>
                </a:spcAft>
                <a:buClr>
                  <a:srgbClr val="003366"/>
                </a:buClr>
                <a:buSzPts val="1600"/>
                <a:buFont typeface="Arial"/>
                <a:buChar char="‒"/>
              </a:pPr>
              <a:r>
                <a:rPr lang="es-ES" sz="1600">
                  <a:solidFill>
                    <a:srgbClr val="003366"/>
                  </a:solidFill>
                  <a:latin typeface="Arial"/>
                  <a:ea typeface="Arial"/>
                  <a:cs typeface="Arial"/>
                  <a:sym typeface="Arial"/>
                </a:rPr>
                <a:t>Información</a:t>
              </a:r>
              <a:endParaRPr/>
            </a:p>
            <a:p>
              <a:pPr indent="-285750" lvl="0" marL="458787" marR="0" rtl="0" algn="l">
                <a:lnSpc>
                  <a:spcPct val="80000"/>
                </a:lnSpc>
                <a:spcBef>
                  <a:spcPts val="600"/>
                </a:spcBef>
                <a:spcAft>
                  <a:spcPts val="0"/>
                </a:spcAft>
                <a:buClr>
                  <a:srgbClr val="003366"/>
                </a:buClr>
                <a:buSzPts val="1600"/>
                <a:buFont typeface="Arial"/>
                <a:buChar char="‒"/>
              </a:pPr>
              <a:r>
                <a:rPr lang="es-ES" sz="1600">
                  <a:solidFill>
                    <a:srgbClr val="003366"/>
                  </a:solidFill>
                  <a:latin typeface="Arial"/>
                  <a:ea typeface="Arial"/>
                  <a:cs typeface="Arial"/>
                  <a:sym typeface="Arial"/>
                </a:rPr>
                <a:t>Comunicación</a:t>
              </a:r>
              <a:endParaRPr/>
            </a:p>
          </p:txBody>
        </p:sp>
        <p:sp>
          <p:nvSpPr>
            <p:cNvPr id="301" name="Google Shape;301;p42"/>
            <p:cNvSpPr/>
            <p:nvPr/>
          </p:nvSpPr>
          <p:spPr>
            <a:xfrm>
              <a:off x="5402206" y="1521474"/>
              <a:ext cx="2965704" cy="1074327"/>
            </a:xfrm>
            <a:prstGeom prst="rect">
              <a:avLst/>
            </a:prstGeom>
            <a:solidFill>
              <a:srgbClr val="ECF3FA"/>
            </a:solidFill>
            <a:ln>
              <a:noFill/>
            </a:ln>
          </p:spPr>
          <p:txBody>
            <a:bodyPr anchorCtr="0" anchor="ctr" bIns="45700" lIns="91425" spcFirstLastPara="1" rIns="91425" wrap="square" tIns="45700">
              <a:noAutofit/>
            </a:bodyPr>
            <a:lstStyle/>
            <a:p>
              <a:pPr indent="-285750" lvl="0" marL="458787" marR="0" rtl="0" algn="l">
                <a:lnSpc>
                  <a:spcPct val="80000"/>
                </a:lnSpc>
                <a:spcBef>
                  <a:spcPts val="0"/>
                </a:spcBef>
                <a:spcAft>
                  <a:spcPts val="0"/>
                </a:spcAft>
                <a:buClr>
                  <a:srgbClr val="003366"/>
                </a:buClr>
                <a:buSzPts val="1600"/>
                <a:buFont typeface="Arial"/>
                <a:buChar char="‒"/>
              </a:pPr>
              <a:r>
                <a:rPr lang="es-ES" sz="1600">
                  <a:solidFill>
                    <a:srgbClr val="003366"/>
                  </a:solidFill>
                  <a:latin typeface="Arial"/>
                  <a:ea typeface="Arial"/>
                  <a:cs typeface="Arial"/>
                  <a:sym typeface="Arial"/>
                </a:rPr>
                <a:t>Dirección por objetivos</a:t>
              </a:r>
              <a:endParaRPr/>
            </a:p>
            <a:p>
              <a:pPr indent="-285750" lvl="0" marL="458787" marR="0" rtl="0" algn="l">
                <a:lnSpc>
                  <a:spcPct val="80000"/>
                </a:lnSpc>
                <a:spcBef>
                  <a:spcPts val="600"/>
                </a:spcBef>
                <a:spcAft>
                  <a:spcPts val="0"/>
                </a:spcAft>
                <a:buClr>
                  <a:srgbClr val="003366"/>
                </a:buClr>
                <a:buSzPts val="1600"/>
                <a:buFont typeface="Arial"/>
                <a:buChar char="‒"/>
              </a:pPr>
              <a:r>
                <a:rPr lang="es-ES" sz="1600">
                  <a:solidFill>
                    <a:srgbClr val="003366"/>
                  </a:solidFill>
                  <a:latin typeface="Arial"/>
                  <a:ea typeface="Arial"/>
                  <a:cs typeface="Arial"/>
                  <a:sym typeface="Arial"/>
                </a:rPr>
                <a:t>Trabajo en equipo</a:t>
              </a:r>
              <a:endParaRPr/>
            </a:p>
          </p:txBody>
        </p:sp>
      </p:grpSp>
      <p:cxnSp>
        <p:nvCxnSpPr>
          <p:cNvPr id="302" name="Google Shape;302;p42"/>
          <p:cNvCxnSpPr/>
          <p:nvPr/>
        </p:nvCxnSpPr>
        <p:spPr>
          <a:xfrm>
            <a:off x="3373352" y="5571954"/>
            <a:ext cx="468000" cy="0"/>
          </a:xfrm>
          <a:prstGeom prst="straightConnector1">
            <a:avLst/>
          </a:prstGeom>
          <a:noFill/>
          <a:ln cap="flat" cmpd="sng" w="19050">
            <a:solidFill>
              <a:schemeClr val="accent1"/>
            </a:solidFill>
            <a:prstDash val="solid"/>
            <a:miter lim="800000"/>
            <a:headEnd len="sm" w="sm" type="none"/>
            <a:tailEnd len="med" w="med" type="triangle"/>
          </a:ln>
        </p:spPr>
      </p:cxnSp>
      <p:sp>
        <p:nvSpPr>
          <p:cNvPr id="303" name="Google Shape;303;p42"/>
          <p:cNvSpPr/>
          <p:nvPr/>
        </p:nvSpPr>
        <p:spPr>
          <a:xfrm>
            <a:off x="5727665" y="1175600"/>
            <a:ext cx="1739400" cy="400200"/>
          </a:xfrm>
          <a:prstGeom prst="rect">
            <a:avLst/>
          </a:prstGeom>
          <a:solidFill>
            <a:srgbClr val="B7B7B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rPr>
              <a:t>VERTICAL</a:t>
            </a:r>
            <a:endParaRPr b="1" sz="1800"/>
          </a:p>
        </p:txBody>
      </p:sp>
      <p:sp>
        <p:nvSpPr>
          <p:cNvPr id="304" name="Google Shape;304;p42"/>
          <p:cNvSpPr/>
          <p:nvPr/>
        </p:nvSpPr>
        <p:spPr>
          <a:xfrm>
            <a:off x="5727665" y="2928193"/>
            <a:ext cx="1739400" cy="400200"/>
          </a:xfrm>
          <a:prstGeom prst="rect">
            <a:avLst/>
          </a:prstGeom>
          <a:solidFill>
            <a:srgbClr val="B7B7B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rPr>
              <a:t>HORIZONTAL</a:t>
            </a:r>
            <a:endParaRPr b="1" sz="1800"/>
          </a:p>
        </p:txBody>
      </p:sp>
      <p:sp>
        <p:nvSpPr>
          <p:cNvPr id="305" name="Google Shape;305;p42"/>
          <p:cNvSpPr/>
          <p:nvPr/>
        </p:nvSpPr>
        <p:spPr>
          <a:xfrm>
            <a:off x="5267645" y="4833186"/>
            <a:ext cx="2681700" cy="400200"/>
          </a:xfrm>
          <a:prstGeom prst="rect">
            <a:avLst/>
          </a:prstGeom>
          <a:solidFill>
            <a:srgbClr val="B7B7B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1800">
                <a:solidFill>
                  <a:schemeClr val="lt1"/>
                </a:solidFill>
              </a:rPr>
              <a:t>EQUILIBRIO INTERNO</a:t>
            </a:r>
            <a:endParaRPr b="1"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3"/>
          <p:cNvSpPr/>
          <p:nvPr/>
        </p:nvSpPr>
        <p:spPr>
          <a:xfrm>
            <a:off x="1317431" y="1996226"/>
            <a:ext cx="7752600" cy="1636200"/>
          </a:xfrm>
          <a:prstGeom prst="roundRect">
            <a:avLst>
              <a:gd fmla="val 11644" name="adj"/>
            </a:avLst>
          </a:prstGeom>
          <a:noFill/>
          <a:ln cap="flat" cmpd="sng" w="9525">
            <a:solidFill>
              <a:srgbClr val="A7A7A7"/>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2400" u="none" cap="none" strike="noStrike">
              <a:solidFill>
                <a:srgbClr val="000000"/>
              </a:solidFill>
              <a:latin typeface="Helvetica Neue"/>
              <a:ea typeface="Helvetica Neue"/>
              <a:cs typeface="Helvetica Neue"/>
              <a:sym typeface="Helvetica Neue"/>
            </a:endParaRPr>
          </a:p>
        </p:txBody>
      </p:sp>
      <p:sp>
        <p:nvSpPr>
          <p:cNvPr id="311" name="Google Shape;311;p43"/>
          <p:cNvSpPr txBox="1"/>
          <p:nvPr>
            <p:ph type="title"/>
          </p:nvPr>
        </p:nvSpPr>
        <p:spPr>
          <a:xfrm>
            <a:off x="187325" y="1015204"/>
            <a:ext cx="8769300" cy="8625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19D64"/>
              </a:buClr>
              <a:buSzPts val="1700"/>
              <a:buFont typeface="Helvetica Neue"/>
              <a:buNone/>
            </a:pPr>
            <a:r>
              <a:rPr b="1" i="0" lang="es-ES" sz="1700" u="none" cap="none" strike="noStrike">
                <a:solidFill>
                  <a:srgbClr val="B5203F"/>
                </a:solidFill>
                <a:latin typeface="Helvetica Neue"/>
                <a:ea typeface="Helvetica Neue"/>
                <a:cs typeface="Helvetica Neue"/>
                <a:sym typeface="Helvetica Neue"/>
              </a:rPr>
              <a:t>A) PRINCIPIOS QUE DISEÑAN LA ORGANIZACI</a:t>
            </a:r>
            <a:r>
              <a:rPr b="1" lang="es-ES" sz="1700">
                <a:solidFill>
                  <a:srgbClr val="B5203F"/>
                </a:solidFill>
                <a:latin typeface="Helvetica Neue"/>
                <a:ea typeface="Helvetica Neue"/>
                <a:cs typeface="Helvetica Neue"/>
                <a:sym typeface="Helvetica Neue"/>
              </a:rPr>
              <a:t>Ó</a:t>
            </a:r>
            <a:r>
              <a:rPr b="1" i="0" lang="es-ES" sz="1700" u="none" cap="none" strike="noStrike">
                <a:solidFill>
                  <a:srgbClr val="B5203F"/>
                </a:solidFill>
                <a:latin typeface="Helvetica Neue"/>
                <a:ea typeface="Helvetica Neue"/>
                <a:cs typeface="Helvetica Neue"/>
                <a:sym typeface="Helvetica Neue"/>
              </a:rPr>
              <a:t>N EN VERTICAL</a:t>
            </a:r>
            <a:br>
              <a:rPr b="1" i="0" lang="es-ES" sz="1700" u="none" cap="none" strike="noStrike">
                <a:solidFill>
                  <a:srgbClr val="B5203F"/>
                </a:solidFill>
                <a:latin typeface="Helvetica Neue"/>
                <a:ea typeface="Helvetica Neue"/>
                <a:cs typeface="Helvetica Neue"/>
                <a:sym typeface="Helvetica Neue"/>
              </a:rPr>
            </a:br>
            <a:endParaRPr>
              <a:solidFill>
                <a:srgbClr val="B5203F"/>
              </a:solidFill>
            </a:endParaRPr>
          </a:p>
        </p:txBody>
      </p:sp>
      <p:sp>
        <p:nvSpPr>
          <p:cNvPr id="312" name="Google Shape;312;p43"/>
          <p:cNvSpPr txBox="1"/>
          <p:nvPr/>
        </p:nvSpPr>
        <p:spPr>
          <a:xfrm>
            <a:off x="467751" y="1428825"/>
            <a:ext cx="8488800" cy="3201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535353"/>
              </a:buClr>
              <a:buSzPts val="1500"/>
              <a:buFont typeface="Calibri"/>
              <a:buNone/>
            </a:pPr>
            <a:r>
              <a:rPr b="0" i="0" lang="es-ES" sz="1800" u="none" cap="none" strike="noStrike">
                <a:solidFill>
                  <a:srgbClr val="535353"/>
                </a:solidFill>
                <a:latin typeface="Calibri"/>
                <a:ea typeface="Calibri"/>
                <a:cs typeface="Calibri"/>
                <a:sym typeface="Calibri"/>
              </a:rPr>
              <a:t>“Relacionan a las personas que se encuentran en diferentes niveles de la organización”</a:t>
            </a:r>
            <a:endParaRPr sz="1800"/>
          </a:p>
        </p:txBody>
      </p:sp>
      <p:sp>
        <p:nvSpPr>
          <p:cNvPr id="313" name="Google Shape;313;p43"/>
          <p:cNvSpPr/>
          <p:nvPr/>
        </p:nvSpPr>
        <p:spPr>
          <a:xfrm>
            <a:off x="1299775" y="4077375"/>
            <a:ext cx="7752600" cy="2313900"/>
          </a:xfrm>
          <a:prstGeom prst="roundRect">
            <a:avLst>
              <a:gd fmla="val 7474" name="adj"/>
            </a:avLst>
          </a:prstGeom>
          <a:solidFill>
            <a:srgbClr val="FFFFFF"/>
          </a:solidFill>
          <a:ln cap="flat" cmpd="sng" w="9525">
            <a:solidFill>
              <a:srgbClr val="A7A7A7"/>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314" name="Google Shape;314;p43"/>
          <p:cNvSpPr txBox="1"/>
          <p:nvPr/>
        </p:nvSpPr>
        <p:spPr>
          <a:xfrm>
            <a:off x="1533828" y="2036478"/>
            <a:ext cx="7548900" cy="8433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Calibri"/>
              <a:buNone/>
            </a:pPr>
            <a:r>
              <a:rPr b="1" i="0" lang="es-ES" sz="1500" u="none" cap="none" strike="noStrike">
                <a:solidFill>
                  <a:srgbClr val="000000"/>
                </a:solidFill>
                <a:latin typeface="Calibri"/>
                <a:ea typeface="Calibri"/>
                <a:cs typeface="Calibri"/>
                <a:sym typeface="Calibri"/>
              </a:rPr>
              <a:t>Jerarquía: </a:t>
            </a:r>
            <a:r>
              <a:rPr b="0" i="1" lang="es-ES" sz="1500" u="none" cap="none" strike="noStrike">
                <a:solidFill>
                  <a:srgbClr val="000000"/>
                </a:solidFill>
                <a:latin typeface="Calibri"/>
                <a:ea typeface="Calibri"/>
                <a:cs typeface="Calibri"/>
                <a:sym typeface="Calibri"/>
              </a:rPr>
              <a:t>Principio formal </a:t>
            </a:r>
            <a:r>
              <a:rPr b="0" i="0" lang="es-ES" sz="1500" u="none" cap="none" strike="noStrike">
                <a:solidFill>
                  <a:srgbClr val="000000"/>
                </a:solidFill>
                <a:latin typeface="Calibri"/>
                <a:ea typeface="Calibri"/>
                <a:cs typeface="Calibri"/>
                <a:sym typeface="Calibri"/>
              </a:rPr>
              <a:t>que relaciona coordinadamente a todos los individuos que integran una organización. </a:t>
            </a:r>
            <a:r>
              <a:rPr b="0" i="1" lang="es-ES" sz="1500" u="none" cap="none" strike="noStrike">
                <a:solidFill>
                  <a:srgbClr val="000000"/>
                </a:solidFill>
                <a:latin typeface="Calibri"/>
                <a:ea typeface="Calibri"/>
                <a:cs typeface="Calibri"/>
                <a:sym typeface="Calibri"/>
              </a:rPr>
              <a:t>Hace fluir la autoridad y responsabilidad</a:t>
            </a:r>
            <a:r>
              <a:rPr b="0" i="0" lang="es-ES" sz="1500" u="none" cap="none" strike="noStrike">
                <a:solidFill>
                  <a:srgbClr val="000000"/>
                </a:solidFill>
                <a:latin typeface="Calibri"/>
                <a:ea typeface="Calibri"/>
                <a:cs typeface="Calibri"/>
                <a:sym typeface="Calibri"/>
              </a:rPr>
              <a:t> desde el nivel más alto hasta su base. El subordinado de una determinada posición es el superior de la inmediatamente inferior.</a:t>
            </a:r>
            <a:endParaRPr sz="1500"/>
          </a:p>
        </p:txBody>
      </p:sp>
      <p:sp>
        <p:nvSpPr>
          <p:cNvPr id="315" name="Google Shape;315;p43"/>
          <p:cNvSpPr txBox="1"/>
          <p:nvPr/>
        </p:nvSpPr>
        <p:spPr>
          <a:xfrm>
            <a:off x="1532555" y="2883868"/>
            <a:ext cx="7551600" cy="6603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Calibri"/>
              <a:buNone/>
            </a:pPr>
            <a:r>
              <a:rPr b="1" i="0" lang="es-ES" sz="1500" u="none" cap="none" strike="noStrike">
                <a:solidFill>
                  <a:srgbClr val="000000"/>
                </a:solidFill>
                <a:latin typeface="Calibri"/>
                <a:ea typeface="Calibri"/>
                <a:cs typeface="Calibri"/>
                <a:sym typeface="Calibri"/>
              </a:rPr>
              <a:t>Autoridad</a:t>
            </a:r>
            <a:r>
              <a:rPr b="0" i="0" lang="es-ES" sz="1500" u="none" cap="none" strike="noStrike">
                <a:solidFill>
                  <a:srgbClr val="000000"/>
                </a:solidFill>
                <a:latin typeface="Calibri"/>
                <a:ea typeface="Calibri"/>
                <a:cs typeface="Calibri"/>
                <a:sym typeface="Calibri"/>
              </a:rPr>
              <a:t>: </a:t>
            </a:r>
            <a:r>
              <a:rPr b="0" i="1" lang="es-ES" sz="1500" u="none" cap="none" strike="noStrike">
                <a:solidFill>
                  <a:srgbClr val="000000"/>
                </a:solidFill>
                <a:latin typeface="Calibri"/>
                <a:ea typeface="Calibri"/>
                <a:cs typeface="Calibri"/>
                <a:sym typeface="Calibri"/>
              </a:rPr>
              <a:t>Principio informal </a:t>
            </a:r>
            <a:r>
              <a:rPr b="0" i="0" lang="es-ES" sz="1500" u="none" cap="none" strike="noStrike">
                <a:solidFill>
                  <a:srgbClr val="000000"/>
                </a:solidFill>
                <a:latin typeface="Calibri"/>
                <a:ea typeface="Calibri"/>
                <a:cs typeface="Calibri"/>
                <a:sym typeface="Calibri"/>
              </a:rPr>
              <a:t>dado por determinadas características (antigüedad, experiencia, contactos, conocimiento, habilidades...). Se puede asimilar al liderazgo (los jefes deberían ser al mismo tiempo líderes.)</a:t>
            </a:r>
            <a:endParaRPr sz="1500"/>
          </a:p>
        </p:txBody>
      </p:sp>
      <p:sp>
        <p:nvSpPr>
          <p:cNvPr id="316" name="Google Shape;316;p43"/>
          <p:cNvSpPr txBox="1"/>
          <p:nvPr/>
        </p:nvSpPr>
        <p:spPr>
          <a:xfrm>
            <a:off x="1483831" y="4076711"/>
            <a:ext cx="7623600" cy="23139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Calibri"/>
              <a:buNone/>
            </a:pPr>
            <a:r>
              <a:rPr b="1" i="1" lang="es-ES" sz="1500" u="none" cap="none" strike="noStrike">
                <a:solidFill>
                  <a:srgbClr val="000000"/>
                </a:solidFill>
                <a:latin typeface="Calibri"/>
                <a:ea typeface="Calibri"/>
                <a:cs typeface="Calibri"/>
                <a:sym typeface="Calibri"/>
              </a:rPr>
              <a:t>Unidad de Dirección</a:t>
            </a:r>
            <a:r>
              <a:rPr b="0" i="0" lang="es-ES" sz="1500" u="none" cap="none" strike="noStrike">
                <a:solidFill>
                  <a:srgbClr val="000000"/>
                </a:solidFill>
                <a:latin typeface="Calibri"/>
                <a:ea typeface="Calibri"/>
                <a:cs typeface="Calibri"/>
                <a:sym typeface="Calibri"/>
              </a:rPr>
              <a:t>: una sola dirección clara con una misión y visión (las bicefalías no funcionan)</a:t>
            </a:r>
            <a:endParaRPr sz="1500"/>
          </a:p>
          <a:p>
            <a:pPr indent="0" lvl="0" marL="0" marR="0" rtl="0" algn="l">
              <a:lnSpc>
                <a:spcPct val="90000"/>
              </a:lnSpc>
              <a:spcBef>
                <a:spcPts val="300"/>
              </a:spcBef>
              <a:spcAft>
                <a:spcPts val="0"/>
              </a:spcAft>
              <a:buClr>
                <a:srgbClr val="000000"/>
              </a:buClr>
              <a:buSzPts val="1400"/>
              <a:buFont typeface="Calibri"/>
              <a:buNone/>
            </a:pPr>
            <a:r>
              <a:rPr b="1" i="1" lang="es-ES" sz="1500" u="none" cap="none" strike="noStrike">
                <a:solidFill>
                  <a:srgbClr val="000000"/>
                </a:solidFill>
                <a:latin typeface="Calibri"/>
                <a:ea typeface="Calibri"/>
                <a:cs typeface="Calibri"/>
                <a:sym typeface="Calibri"/>
              </a:rPr>
              <a:t>Unidad de Mando</a:t>
            </a:r>
            <a:r>
              <a:rPr b="0" i="0" lang="es-ES" sz="1500" u="none" cap="none" strike="noStrike">
                <a:solidFill>
                  <a:srgbClr val="000000"/>
                </a:solidFill>
                <a:latin typeface="Calibri"/>
                <a:ea typeface="Calibri"/>
                <a:cs typeface="Calibri"/>
                <a:sym typeface="Calibri"/>
              </a:rPr>
              <a:t>: Un solo mando (Iglesia/ Ejército). No se debe tener más de un jefe</a:t>
            </a:r>
            <a:endParaRPr sz="1500"/>
          </a:p>
          <a:p>
            <a:pPr indent="0" lvl="0" marL="0" marR="0" rtl="0" algn="l">
              <a:lnSpc>
                <a:spcPct val="90000"/>
              </a:lnSpc>
              <a:spcBef>
                <a:spcPts val="300"/>
              </a:spcBef>
              <a:spcAft>
                <a:spcPts val="0"/>
              </a:spcAft>
              <a:buClr>
                <a:srgbClr val="000000"/>
              </a:buClr>
              <a:buSzPts val="1400"/>
              <a:buFont typeface="Calibri"/>
              <a:buNone/>
            </a:pPr>
            <a:r>
              <a:rPr b="1" i="1" lang="es-ES" sz="1500" u="none" cap="none" strike="noStrike">
                <a:solidFill>
                  <a:srgbClr val="000000"/>
                </a:solidFill>
                <a:latin typeface="Calibri"/>
                <a:ea typeface="Calibri"/>
                <a:cs typeface="Calibri"/>
                <a:sym typeface="Calibri"/>
              </a:rPr>
              <a:t>Ángulo de Autoridad</a:t>
            </a:r>
            <a:r>
              <a:rPr b="0" i="0" lang="es-ES" sz="1500" u="none" cap="none" strike="noStrike">
                <a:solidFill>
                  <a:srgbClr val="000000"/>
                </a:solidFill>
                <a:latin typeface="Calibri"/>
                <a:ea typeface="Calibri"/>
                <a:cs typeface="Calibri"/>
                <a:sym typeface="Calibri"/>
              </a:rPr>
              <a:t>: la dirección tiene un límite</a:t>
            </a:r>
            <a:r>
              <a:rPr lang="es-ES" sz="1500">
                <a:latin typeface="Calibri"/>
                <a:ea typeface="Calibri"/>
                <a:cs typeface="Calibri"/>
                <a:sym typeface="Calibri"/>
              </a:rPr>
              <a:t> marcado por ángulo de autoridad que es determinada por el</a:t>
            </a:r>
            <a:r>
              <a:rPr b="0" i="0" lang="es-ES" sz="1500" u="none" cap="none" strike="noStrike">
                <a:solidFill>
                  <a:srgbClr val="000000"/>
                </a:solidFill>
                <a:latin typeface="Calibri"/>
                <a:ea typeface="Calibri"/>
                <a:cs typeface="Calibri"/>
                <a:sym typeface="Calibri"/>
              </a:rPr>
              <a:t> nº de personas que dependen de un jefe. </a:t>
            </a:r>
            <a:endParaRPr sz="1500"/>
          </a:p>
          <a:p>
            <a:pPr indent="0" lvl="0" marL="0" marR="0" rtl="0" algn="l">
              <a:lnSpc>
                <a:spcPct val="90000"/>
              </a:lnSpc>
              <a:spcBef>
                <a:spcPts val="300"/>
              </a:spcBef>
              <a:spcAft>
                <a:spcPts val="0"/>
              </a:spcAft>
              <a:buClr>
                <a:srgbClr val="000000"/>
              </a:buClr>
              <a:buSzPts val="1400"/>
              <a:buFont typeface="Calibri"/>
              <a:buNone/>
            </a:pPr>
            <a:r>
              <a:rPr b="1" i="1" lang="es-ES" sz="1500" u="none" cap="none" strike="noStrike">
                <a:solidFill>
                  <a:srgbClr val="000000"/>
                </a:solidFill>
                <a:latin typeface="Calibri"/>
                <a:ea typeface="Calibri"/>
                <a:cs typeface="Calibri"/>
                <a:sym typeface="Calibri"/>
              </a:rPr>
              <a:t>Responsabilidad</a:t>
            </a:r>
            <a:r>
              <a:rPr b="0" i="0" lang="es-ES" sz="1500" u="none" cap="none" strike="noStrike">
                <a:solidFill>
                  <a:srgbClr val="000000"/>
                </a:solidFill>
                <a:latin typeface="Calibri"/>
                <a:ea typeface="Calibri"/>
                <a:cs typeface="Calibri"/>
                <a:sym typeface="Calibri"/>
              </a:rPr>
              <a:t>: La responsabilidad nunca se delega y aquí está delimitada en organizaciones que tienen bien definidos sus puestos de trabajo. Puede existir co-responsabilidad.</a:t>
            </a:r>
            <a:endParaRPr sz="1500"/>
          </a:p>
          <a:p>
            <a:pPr indent="0" lvl="0" marL="0" marR="0" rtl="0" algn="l">
              <a:lnSpc>
                <a:spcPct val="90000"/>
              </a:lnSpc>
              <a:spcBef>
                <a:spcPts val="300"/>
              </a:spcBef>
              <a:spcAft>
                <a:spcPts val="0"/>
              </a:spcAft>
              <a:buClr>
                <a:srgbClr val="000000"/>
              </a:buClr>
              <a:buSzPts val="1400"/>
              <a:buFont typeface="Calibri"/>
              <a:buNone/>
            </a:pPr>
            <a:r>
              <a:rPr b="1" i="1" lang="es-ES" sz="1500" u="none" cap="none" strike="noStrike">
                <a:solidFill>
                  <a:srgbClr val="000000"/>
                </a:solidFill>
                <a:latin typeface="Calibri"/>
                <a:ea typeface="Calibri"/>
                <a:cs typeface="Calibri"/>
                <a:sym typeface="Calibri"/>
              </a:rPr>
              <a:t>Delegación: </a:t>
            </a:r>
            <a:r>
              <a:rPr b="0" i="0" lang="es-ES" sz="1500" u="none" cap="none" strike="noStrike">
                <a:solidFill>
                  <a:srgbClr val="000000"/>
                </a:solidFill>
                <a:latin typeface="Calibri"/>
                <a:ea typeface="Calibri"/>
                <a:cs typeface="Calibri"/>
                <a:sym typeface="Calibri"/>
              </a:rPr>
              <a:t>Las tareas pueden ser delegables (no la responsabilidad). </a:t>
            </a:r>
            <a:endParaRPr sz="1500"/>
          </a:p>
          <a:p>
            <a:pPr indent="0" lvl="0" marL="0" marR="0" rtl="0" algn="l">
              <a:lnSpc>
                <a:spcPct val="90000"/>
              </a:lnSpc>
              <a:spcBef>
                <a:spcPts val="300"/>
              </a:spcBef>
              <a:spcAft>
                <a:spcPts val="0"/>
              </a:spcAft>
              <a:buClr>
                <a:srgbClr val="000000"/>
              </a:buClr>
              <a:buSzPts val="1400"/>
              <a:buFont typeface="Calibri"/>
              <a:buNone/>
            </a:pPr>
            <a:r>
              <a:rPr b="1" i="1" lang="es-ES" sz="1500" u="none" cap="none" strike="noStrike">
                <a:solidFill>
                  <a:srgbClr val="000000"/>
                </a:solidFill>
                <a:latin typeface="Calibri"/>
                <a:ea typeface="Calibri"/>
                <a:cs typeface="Calibri"/>
                <a:sym typeface="Calibri"/>
              </a:rPr>
              <a:t>Descentralización:  </a:t>
            </a:r>
            <a:r>
              <a:rPr b="0" i="0" lang="es-ES" sz="1500" u="none" cap="none" strike="noStrike">
                <a:solidFill>
                  <a:srgbClr val="000000"/>
                </a:solidFill>
                <a:latin typeface="Calibri"/>
                <a:ea typeface="Calibri"/>
                <a:cs typeface="Calibri"/>
                <a:sym typeface="Calibri"/>
              </a:rPr>
              <a:t>se produce cuando la organización distribuye tareas (incluyendo la responsabilidad de las mismas) formalmente entre dos o más departamentos o áreas. </a:t>
            </a:r>
            <a:endParaRPr sz="1500"/>
          </a:p>
        </p:txBody>
      </p:sp>
      <p:grpSp>
        <p:nvGrpSpPr>
          <p:cNvPr id="317" name="Google Shape;317;p43"/>
          <p:cNvGrpSpPr/>
          <p:nvPr/>
        </p:nvGrpSpPr>
        <p:grpSpPr>
          <a:xfrm>
            <a:off x="76197" y="2344422"/>
            <a:ext cx="1353000" cy="762000"/>
            <a:chOff x="-1" y="0"/>
            <a:chExt cx="1353000" cy="762000"/>
          </a:xfrm>
        </p:grpSpPr>
        <p:sp>
          <p:nvSpPr>
            <p:cNvPr id="318" name="Google Shape;318;p43"/>
            <p:cNvSpPr/>
            <p:nvPr/>
          </p:nvSpPr>
          <p:spPr>
            <a:xfrm>
              <a:off x="-1" y="0"/>
              <a:ext cx="1353000" cy="762000"/>
            </a:xfrm>
            <a:prstGeom prst="roundRect">
              <a:avLst>
                <a:gd fmla="val 31853" name="adj"/>
              </a:avLst>
            </a:prstGeom>
            <a:solidFill>
              <a:srgbClr val="B5203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319" name="Google Shape;319;p43"/>
            <p:cNvSpPr txBox="1"/>
            <p:nvPr/>
          </p:nvSpPr>
          <p:spPr>
            <a:xfrm>
              <a:off x="71079" y="68527"/>
              <a:ext cx="1210800" cy="624900"/>
            </a:xfrm>
            <a:prstGeom prst="rect">
              <a:avLst/>
            </a:prstGeom>
            <a:solidFill>
              <a:srgbClr val="B5203F"/>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Principios </a:t>
              </a:r>
              <a:endParaRPr/>
            </a:p>
            <a:p>
              <a:pPr indent="0" lvl="0" marL="0" marR="0" rtl="0" algn="ctr">
                <a:lnSpc>
                  <a:spcPct val="90000"/>
                </a:lnSpc>
                <a:spcBef>
                  <a:spcPts val="40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Básicos</a:t>
              </a:r>
              <a:endParaRPr/>
            </a:p>
          </p:txBody>
        </p:sp>
      </p:grpSp>
      <p:grpSp>
        <p:nvGrpSpPr>
          <p:cNvPr id="320" name="Google Shape;320;p43"/>
          <p:cNvGrpSpPr/>
          <p:nvPr/>
        </p:nvGrpSpPr>
        <p:grpSpPr>
          <a:xfrm>
            <a:off x="76198" y="4645874"/>
            <a:ext cx="1353000" cy="762000"/>
            <a:chOff x="-1" y="0"/>
            <a:chExt cx="1353000" cy="762000"/>
          </a:xfrm>
        </p:grpSpPr>
        <p:sp>
          <p:nvSpPr>
            <p:cNvPr id="321" name="Google Shape;321;p43"/>
            <p:cNvSpPr/>
            <p:nvPr/>
          </p:nvSpPr>
          <p:spPr>
            <a:xfrm>
              <a:off x="-1" y="0"/>
              <a:ext cx="1353000" cy="762000"/>
            </a:xfrm>
            <a:prstGeom prst="roundRect">
              <a:avLst>
                <a:gd fmla="val 31853" name="adj"/>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322" name="Google Shape;322;p43"/>
            <p:cNvSpPr txBox="1"/>
            <p:nvPr/>
          </p:nvSpPr>
          <p:spPr>
            <a:xfrm>
              <a:off x="71080" y="68527"/>
              <a:ext cx="1210800" cy="6249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Principios </a:t>
              </a:r>
              <a:endParaRPr/>
            </a:p>
            <a:p>
              <a:pPr indent="0" lvl="0" marL="0" marR="0" rtl="0" algn="ctr">
                <a:lnSpc>
                  <a:spcPct val="90000"/>
                </a:lnSpc>
                <a:spcBef>
                  <a:spcPts val="40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Derivados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4"/>
          <p:cNvSpPr/>
          <p:nvPr/>
        </p:nvSpPr>
        <p:spPr>
          <a:xfrm>
            <a:off x="1299775" y="3528225"/>
            <a:ext cx="7752600" cy="2990400"/>
          </a:xfrm>
          <a:prstGeom prst="roundRect">
            <a:avLst>
              <a:gd fmla="val 6617" name="adj"/>
            </a:avLst>
          </a:prstGeom>
          <a:solidFill>
            <a:srgbClr val="FFFFFF"/>
          </a:solidFill>
          <a:ln cap="flat" cmpd="sng" w="9525">
            <a:solidFill>
              <a:srgbClr val="A7A7A7"/>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328" name="Google Shape;328;p44"/>
          <p:cNvSpPr txBox="1"/>
          <p:nvPr/>
        </p:nvSpPr>
        <p:spPr>
          <a:xfrm>
            <a:off x="1407136" y="3308259"/>
            <a:ext cx="7755600" cy="33984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Calibri"/>
              <a:buNone/>
            </a:pPr>
            <a:r>
              <a:rPr b="1" i="0" lang="es-ES" sz="1500" u="none" cap="none" strike="noStrike">
                <a:solidFill>
                  <a:srgbClr val="000000"/>
                </a:solidFill>
                <a:latin typeface="Calibri"/>
                <a:ea typeface="Calibri"/>
                <a:cs typeface="Calibri"/>
                <a:sym typeface="Calibri"/>
              </a:rPr>
              <a:t>Funcionalidad</a:t>
            </a:r>
            <a:r>
              <a:rPr b="0" i="0" lang="es-ES" sz="1500" u="none" cap="none" strike="noStrike">
                <a:solidFill>
                  <a:srgbClr val="000000"/>
                </a:solidFill>
                <a:latin typeface="Calibri"/>
                <a:ea typeface="Calibri"/>
                <a:cs typeface="Calibri"/>
                <a:sym typeface="Calibri"/>
              </a:rPr>
              <a:t>: Trata de agrupar en una ud organizativa a las personas que realizan actividades homogéneas. Variables para establecer funcio.: actividades, procesos, conocim./habilidades, Tº.</a:t>
            </a:r>
            <a:endParaRPr b="0" i="1" sz="1500" u="none" cap="none" strike="noStrike">
              <a:solidFill>
                <a:srgbClr val="000000"/>
              </a:solidFill>
              <a:latin typeface="Calibri"/>
              <a:ea typeface="Calibri"/>
              <a:cs typeface="Calibri"/>
              <a:sym typeface="Calibri"/>
            </a:endParaRPr>
          </a:p>
          <a:p>
            <a:pPr indent="0" lvl="0" marL="0" marR="0" rtl="0" algn="l">
              <a:lnSpc>
                <a:spcPct val="90000"/>
              </a:lnSpc>
              <a:spcBef>
                <a:spcPts val="400"/>
              </a:spcBef>
              <a:spcAft>
                <a:spcPts val="0"/>
              </a:spcAft>
              <a:buClr>
                <a:srgbClr val="000000"/>
              </a:buClr>
              <a:buSzPts val="1400"/>
              <a:buFont typeface="Calibri"/>
              <a:buNone/>
            </a:pPr>
            <a:r>
              <a:rPr b="1" i="0" lang="es-ES" sz="1500" u="none" cap="none" strike="noStrike">
                <a:solidFill>
                  <a:srgbClr val="000000"/>
                </a:solidFill>
                <a:latin typeface="Calibri"/>
                <a:ea typeface="Calibri"/>
                <a:cs typeface="Calibri"/>
                <a:sym typeface="Calibri"/>
              </a:rPr>
              <a:t>Departamentalización</a:t>
            </a:r>
            <a:r>
              <a:rPr b="0" i="0" lang="es-ES" sz="1500" u="none" cap="none" strike="noStrike">
                <a:solidFill>
                  <a:srgbClr val="000000"/>
                </a:solidFill>
                <a:latin typeface="Calibri"/>
                <a:ea typeface="Calibri"/>
                <a:cs typeface="Calibri"/>
                <a:sym typeface="Calibri"/>
              </a:rPr>
              <a:t>: Cuando las empresas crecen, tratan de agrupar en una misma unidad organizativa las personas o actividades con esfuerzos hacia objetivos similares con independencia de la naturaleza de dichas actividades. Es la formalización de la funcionalidad. </a:t>
            </a:r>
            <a:endParaRPr b="0" i="0" sz="1500" u="none" cap="none" strike="noStrike">
              <a:solidFill>
                <a:srgbClr val="000000"/>
              </a:solidFill>
              <a:latin typeface="Calibri"/>
              <a:ea typeface="Calibri"/>
              <a:cs typeface="Calibri"/>
              <a:sym typeface="Calibri"/>
            </a:endParaRPr>
          </a:p>
          <a:p>
            <a:pPr indent="0" lvl="0" marL="0" marR="0" rtl="0" algn="l">
              <a:lnSpc>
                <a:spcPct val="90000"/>
              </a:lnSpc>
              <a:spcBef>
                <a:spcPts val="400"/>
              </a:spcBef>
              <a:spcAft>
                <a:spcPts val="0"/>
              </a:spcAft>
              <a:buClr>
                <a:srgbClr val="000000"/>
              </a:buClr>
              <a:buSzPts val="1400"/>
              <a:buFont typeface="Calibri"/>
              <a:buNone/>
            </a:pPr>
            <a:r>
              <a:rPr b="1" i="0" lang="es-ES" sz="1500" u="none" cap="none" strike="noStrike">
                <a:solidFill>
                  <a:srgbClr val="000000"/>
                </a:solidFill>
                <a:latin typeface="Calibri"/>
                <a:ea typeface="Calibri"/>
                <a:cs typeface="Calibri"/>
                <a:sym typeface="Calibri"/>
              </a:rPr>
              <a:t>Divisionalización</a:t>
            </a:r>
            <a:r>
              <a:rPr b="0" i="0" lang="es-ES" sz="1500" u="none" cap="none" strike="noStrike">
                <a:solidFill>
                  <a:srgbClr val="000000"/>
                </a:solidFill>
                <a:latin typeface="Calibri"/>
                <a:ea typeface="Calibri"/>
                <a:cs typeface="Calibri"/>
                <a:sym typeface="Calibri"/>
              </a:rPr>
              <a:t>: Las divisiones son cuasi empresas dotadas de una gran autonomía en la toma de decisiones, excepto las de tipo estratégico. Una empresa puede divisionalizarse por productos, por clientes, por áreas geográficas o por funciones. </a:t>
            </a:r>
            <a:endParaRPr b="0" i="0" sz="1500" u="none" cap="none" strike="noStrike">
              <a:solidFill>
                <a:srgbClr val="000000"/>
              </a:solidFill>
              <a:latin typeface="Calibri"/>
              <a:ea typeface="Calibri"/>
              <a:cs typeface="Calibri"/>
              <a:sym typeface="Calibri"/>
            </a:endParaRPr>
          </a:p>
          <a:p>
            <a:pPr indent="0" lvl="0" marL="0" marR="0" rtl="0" algn="l">
              <a:lnSpc>
                <a:spcPct val="90000"/>
              </a:lnSpc>
              <a:spcBef>
                <a:spcPts val="400"/>
              </a:spcBef>
              <a:spcAft>
                <a:spcPts val="0"/>
              </a:spcAft>
              <a:buClr>
                <a:srgbClr val="000000"/>
              </a:buClr>
              <a:buSzPts val="1400"/>
              <a:buFont typeface="Calibri"/>
              <a:buNone/>
            </a:pPr>
            <a:r>
              <a:rPr b="1" i="0" lang="es-ES" sz="1500" u="none" cap="none" strike="noStrike">
                <a:solidFill>
                  <a:srgbClr val="000000"/>
                </a:solidFill>
                <a:latin typeface="Calibri"/>
                <a:ea typeface="Calibri"/>
                <a:cs typeface="Calibri"/>
                <a:sym typeface="Calibri"/>
              </a:rPr>
              <a:t>Coordinación</a:t>
            </a:r>
            <a:r>
              <a:rPr b="0" i="0" lang="es-ES" sz="1500" u="none" cap="none" strike="noStrike">
                <a:solidFill>
                  <a:srgbClr val="000000"/>
                </a:solidFill>
                <a:latin typeface="Calibri"/>
                <a:ea typeface="Calibri"/>
                <a:cs typeface="Calibri"/>
                <a:sym typeface="Calibri"/>
              </a:rPr>
              <a:t>: Concertar y ordenar recursos para conseguir un objetivo común.</a:t>
            </a:r>
            <a:endParaRPr b="0" i="0" sz="1500" u="none" cap="none" strike="noStrike">
              <a:solidFill>
                <a:srgbClr val="000000"/>
              </a:solidFill>
              <a:latin typeface="Calibri"/>
              <a:ea typeface="Calibri"/>
              <a:cs typeface="Calibri"/>
              <a:sym typeface="Calibri"/>
            </a:endParaRPr>
          </a:p>
          <a:p>
            <a:pPr indent="0" lvl="0" marL="0" marR="0" rtl="0" algn="l">
              <a:lnSpc>
                <a:spcPct val="90000"/>
              </a:lnSpc>
              <a:spcBef>
                <a:spcPts val="400"/>
              </a:spcBef>
              <a:spcAft>
                <a:spcPts val="0"/>
              </a:spcAft>
              <a:buClr>
                <a:srgbClr val="000000"/>
              </a:buClr>
              <a:buSzPts val="1400"/>
              <a:buFont typeface="Calibri"/>
              <a:buNone/>
            </a:pPr>
            <a:r>
              <a:rPr b="1" i="0" lang="es-ES" sz="1500" u="none" cap="none" strike="noStrike">
                <a:solidFill>
                  <a:srgbClr val="000000"/>
                </a:solidFill>
                <a:latin typeface="Calibri"/>
                <a:ea typeface="Calibri"/>
                <a:cs typeface="Calibri"/>
                <a:sym typeface="Calibri"/>
              </a:rPr>
              <a:t>Automatismo y Mecanización</a:t>
            </a:r>
            <a:r>
              <a:rPr b="0" i="0" lang="es-ES" sz="1500" u="none" cap="none" strike="noStrike">
                <a:solidFill>
                  <a:srgbClr val="000000"/>
                </a:solidFill>
                <a:latin typeface="Calibri"/>
                <a:ea typeface="Calibri"/>
                <a:cs typeface="Calibri"/>
                <a:sym typeface="Calibri"/>
              </a:rPr>
              <a:t>: La mecanización permite que las tareas se desarrollen por máquinas. El automatismo implica que las máquinas pueden llegar a suplantar parte de las decisiones que efectúan las personas. </a:t>
            </a:r>
            <a:endParaRPr sz="1500"/>
          </a:p>
        </p:txBody>
      </p:sp>
      <p:sp>
        <p:nvSpPr>
          <p:cNvPr id="329" name="Google Shape;329;p44"/>
          <p:cNvSpPr txBox="1"/>
          <p:nvPr>
            <p:ph type="title"/>
          </p:nvPr>
        </p:nvSpPr>
        <p:spPr>
          <a:xfrm>
            <a:off x="187325" y="824701"/>
            <a:ext cx="8769300" cy="711300"/>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19D64"/>
              </a:buClr>
              <a:buSzPts val="1700"/>
              <a:buFont typeface="Helvetica Neue"/>
              <a:buNone/>
            </a:pPr>
            <a:r>
              <a:rPr b="1" i="0" lang="es-ES" sz="1700" u="none" cap="none" strike="noStrike">
                <a:solidFill>
                  <a:srgbClr val="B5203F"/>
                </a:solidFill>
                <a:latin typeface="Helvetica Neue"/>
                <a:ea typeface="Helvetica Neue"/>
                <a:cs typeface="Helvetica Neue"/>
                <a:sym typeface="Helvetica Neue"/>
              </a:rPr>
              <a:t>B) PRINCIPIOS QUE DISEÑAN LA ORGANIZACI</a:t>
            </a:r>
            <a:r>
              <a:rPr b="1" lang="es-ES" sz="1700">
                <a:solidFill>
                  <a:srgbClr val="B5203F"/>
                </a:solidFill>
                <a:latin typeface="Helvetica Neue"/>
                <a:ea typeface="Helvetica Neue"/>
                <a:cs typeface="Helvetica Neue"/>
                <a:sym typeface="Helvetica Neue"/>
              </a:rPr>
              <a:t>Ó</a:t>
            </a:r>
            <a:r>
              <a:rPr b="1" i="0" lang="es-ES" sz="1700" u="none" cap="none" strike="noStrike">
                <a:solidFill>
                  <a:srgbClr val="B5203F"/>
                </a:solidFill>
                <a:latin typeface="Helvetica Neue"/>
                <a:ea typeface="Helvetica Neue"/>
                <a:cs typeface="Helvetica Neue"/>
                <a:sym typeface="Helvetica Neue"/>
              </a:rPr>
              <a:t>N EN HORIZONTAL</a:t>
            </a:r>
            <a:endParaRPr>
              <a:solidFill>
                <a:srgbClr val="B5203F"/>
              </a:solidFill>
            </a:endParaRPr>
          </a:p>
        </p:txBody>
      </p:sp>
      <p:sp>
        <p:nvSpPr>
          <p:cNvPr id="330" name="Google Shape;330;p44"/>
          <p:cNvSpPr/>
          <p:nvPr/>
        </p:nvSpPr>
        <p:spPr>
          <a:xfrm>
            <a:off x="1299775" y="1805400"/>
            <a:ext cx="7752600" cy="1620300"/>
          </a:xfrm>
          <a:prstGeom prst="roundRect">
            <a:avLst>
              <a:gd fmla="val 12743" name="adj"/>
            </a:avLst>
          </a:prstGeom>
          <a:noFill/>
          <a:ln cap="flat" cmpd="sng" w="9525">
            <a:solidFill>
              <a:srgbClr val="A7A7A7"/>
            </a:solidFill>
            <a:prstDash val="solid"/>
            <a:miter lim="4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331" name="Google Shape;331;p44"/>
          <p:cNvSpPr txBox="1"/>
          <p:nvPr/>
        </p:nvSpPr>
        <p:spPr>
          <a:xfrm>
            <a:off x="253351" y="1365325"/>
            <a:ext cx="8769300" cy="320100"/>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535353"/>
              </a:buClr>
              <a:buSzPts val="1500"/>
              <a:buFont typeface="Calibri"/>
              <a:buNone/>
            </a:pPr>
            <a:r>
              <a:rPr b="0" i="0" lang="es-ES" sz="1800" u="none" cap="none" strike="noStrike">
                <a:solidFill>
                  <a:srgbClr val="535353"/>
                </a:solidFill>
                <a:latin typeface="Calibri"/>
                <a:ea typeface="Calibri"/>
                <a:cs typeface="Calibri"/>
                <a:sym typeface="Calibri"/>
              </a:rPr>
              <a:t>“Relacionan a las personas que se encuentran en los mismos niveles de la organización”</a:t>
            </a:r>
            <a:endParaRPr sz="1800"/>
          </a:p>
        </p:txBody>
      </p:sp>
      <p:sp>
        <p:nvSpPr>
          <p:cNvPr id="332" name="Google Shape;332;p44"/>
          <p:cNvSpPr txBox="1"/>
          <p:nvPr/>
        </p:nvSpPr>
        <p:spPr>
          <a:xfrm>
            <a:off x="1444927" y="1790323"/>
            <a:ext cx="7560600" cy="7113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Calibri"/>
              <a:buNone/>
            </a:pPr>
            <a:r>
              <a:rPr b="1" i="0" lang="es-ES" sz="1500" u="none" cap="none" strike="noStrike">
                <a:solidFill>
                  <a:srgbClr val="000000"/>
                </a:solidFill>
                <a:latin typeface="Calibri"/>
                <a:ea typeface="Calibri"/>
                <a:cs typeface="Calibri"/>
                <a:sym typeface="Calibri"/>
              </a:rPr>
              <a:t>División del Trabajo: </a:t>
            </a:r>
            <a:r>
              <a:rPr b="0" i="0" lang="es-ES" sz="1500" u="none" cap="none" strike="noStrike">
                <a:solidFill>
                  <a:srgbClr val="000000"/>
                </a:solidFill>
                <a:latin typeface="Calibri"/>
                <a:ea typeface="Calibri"/>
                <a:cs typeface="Calibri"/>
                <a:sym typeface="Calibri"/>
              </a:rPr>
              <a:t>Es la división de un proceso complejo en pequeñas tareas.</a:t>
            </a:r>
            <a:endParaRPr sz="1500"/>
          </a:p>
          <a:p>
            <a:pPr indent="0" lvl="0" marL="0" marR="0" rtl="0" algn="l">
              <a:lnSpc>
                <a:spcPct val="90000"/>
              </a:lnSpc>
              <a:spcBef>
                <a:spcPts val="400"/>
              </a:spcBef>
              <a:spcAft>
                <a:spcPts val="0"/>
              </a:spcAft>
              <a:buClr>
                <a:srgbClr val="000000"/>
              </a:buClr>
              <a:buSzPts val="1400"/>
              <a:buFont typeface="Calibri"/>
              <a:buNone/>
            </a:pPr>
            <a:r>
              <a:rPr b="0" i="0" lang="es-ES" sz="1500" u="none" cap="none" strike="noStrike">
                <a:solidFill>
                  <a:srgbClr val="000000"/>
                </a:solidFill>
                <a:latin typeface="Calibri"/>
                <a:ea typeface="Calibri"/>
                <a:cs typeface="Calibri"/>
                <a:sym typeface="Calibri"/>
              </a:rPr>
              <a:t>El objetivo perseguido reside en la </a:t>
            </a:r>
            <a:r>
              <a:rPr b="0" i="0" lang="es-ES" sz="1500" u="sng" cap="none" strike="noStrike">
                <a:solidFill>
                  <a:srgbClr val="000000"/>
                </a:solidFill>
                <a:latin typeface="Calibri"/>
                <a:ea typeface="Calibri"/>
                <a:cs typeface="Calibri"/>
                <a:sym typeface="Calibri"/>
              </a:rPr>
              <a:t>agregación o desagregación de funciones</a:t>
            </a:r>
            <a:r>
              <a:rPr b="0" i="0" lang="es-ES" sz="1500" u="none" cap="none" strike="noStrike">
                <a:solidFill>
                  <a:srgbClr val="000000"/>
                </a:solidFill>
                <a:latin typeface="Calibri"/>
                <a:ea typeface="Calibri"/>
                <a:cs typeface="Calibri"/>
                <a:sym typeface="Calibri"/>
              </a:rPr>
              <a:t>, actividades o tareas. Posteriormente se formarán unidades homogéneas para recoger las agrupaciones.</a:t>
            </a:r>
            <a:endParaRPr sz="1500"/>
          </a:p>
        </p:txBody>
      </p:sp>
      <p:sp>
        <p:nvSpPr>
          <p:cNvPr id="333" name="Google Shape;333;p44"/>
          <p:cNvSpPr txBox="1"/>
          <p:nvPr/>
        </p:nvSpPr>
        <p:spPr>
          <a:xfrm>
            <a:off x="1443656" y="2633265"/>
            <a:ext cx="7563300" cy="660300"/>
          </a:xfrm>
          <a:prstGeom prst="rect">
            <a:avLst/>
          </a:prstGeom>
          <a:noFill/>
          <a:ln>
            <a:noFill/>
          </a:ln>
        </p:spPr>
        <p:txBody>
          <a:bodyPr anchorCtr="0" anchor="ctr" bIns="45700" lIns="45700" spcFirstLastPara="1" rIns="45700" wrap="square" tIns="45700">
            <a:noAutofit/>
          </a:bodyPr>
          <a:lstStyle/>
          <a:p>
            <a:pPr indent="0" lvl="0" marL="0" marR="0" rtl="0" algn="l">
              <a:lnSpc>
                <a:spcPct val="90000"/>
              </a:lnSpc>
              <a:spcBef>
                <a:spcPts val="0"/>
              </a:spcBef>
              <a:spcAft>
                <a:spcPts val="0"/>
              </a:spcAft>
              <a:buClr>
                <a:srgbClr val="000000"/>
              </a:buClr>
              <a:buSzPts val="1400"/>
              <a:buFont typeface="Calibri"/>
              <a:buNone/>
            </a:pPr>
            <a:r>
              <a:rPr b="1" i="0" lang="es-ES" sz="1500" u="none" cap="none" strike="noStrike">
                <a:solidFill>
                  <a:srgbClr val="000000"/>
                </a:solidFill>
                <a:latin typeface="Calibri"/>
                <a:ea typeface="Calibri"/>
                <a:cs typeface="Calibri"/>
                <a:sym typeface="Calibri"/>
              </a:rPr>
              <a:t>Especialización</a:t>
            </a:r>
            <a:r>
              <a:rPr b="0" i="0" lang="es-ES" sz="1500" u="none" cap="none" strike="noStrike">
                <a:solidFill>
                  <a:srgbClr val="000000"/>
                </a:solidFill>
                <a:latin typeface="Calibri"/>
                <a:ea typeface="Calibri"/>
                <a:cs typeface="Calibri"/>
                <a:sym typeface="Calibri"/>
              </a:rPr>
              <a:t>: Cada persona realiza un nº reducido de tareas en las que se ha dividido el trabajo. División de trabajo no es lo mismo que especialización.</a:t>
            </a:r>
            <a:r>
              <a:rPr lang="es-ES" sz="1500">
                <a:latin typeface="Calibri"/>
                <a:ea typeface="Calibri"/>
                <a:cs typeface="Calibri"/>
                <a:sym typeface="Calibri"/>
              </a:rPr>
              <a:t> En una orga.con una tareas perfectamente divididas, es posible encontrar personas muy especializadas y otras con escasa especialización.</a:t>
            </a:r>
            <a:endParaRPr sz="1500">
              <a:latin typeface="Calibri"/>
              <a:ea typeface="Calibri"/>
              <a:cs typeface="Calibri"/>
              <a:sym typeface="Calibri"/>
            </a:endParaRPr>
          </a:p>
        </p:txBody>
      </p:sp>
      <p:grpSp>
        <p:nvGrpSpPr>
          <p:cNvPr id="334" name="Google Shape;334;p44"/>
          <p:cNvGrpSpPr/>
          <p:nvPr/>
        </p:nvGrpSpPr>
        <p:grpSpPr>
          <a:xfrm>
            <a:off x="50798" y="4465994"/>
            <a:ext cx="1353000" cy="762000"/>
            <a:chOff x="-1" y="0"/>
            <a:chExt cx="1353000" cy="762000"/>
          </a:xfrm>
        </p:grpSpPr>
        <p:sp>
          <p:nvSpPr>
            <p:cNvPr id="335" name="Google Shape;335;p44"/>
            <p:cNvSpPr/>
            <p:nvPr/>
          </p:nvSpPr>
          <p:spPr>
            <a:xfrm>
              <a:off x="-1" y="0"/>
              <a:ext cx="1353000" cy="762000"/>
            </a:xfrm>
            <a:prstGeom prst="roundRect">
              <a:avLst>
                <a:gd fmla="val 31853" name="adj"/>
              </a:avLst>
            </a:prstGeom>
            <a:solidFill>
              <a:srgbClr val="000000"/>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336" name="Google Shape;336;p44"/>
            <p:cNvSpPr txBox="1"/>
            <p:nvPr/>
          </p:nvSpPr>
          <p:spPr>
            <a:xfrm>
              <a:off x="71080" y="68527"/>
              <a:ext cx="1210800" cy="6249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Principios </a:t>
              </a:r>
              <a:endParaRPr/>
            </a:p>
            <a:p>
              <a:pPr indent="0" lvl="0" marL="0" marR="0" rtl="0" algn="ctr">
                <a:lnSpc>
                  <a:spcPct val="90000"/>
                </a:lnSpc>
                <a:spcBef>
                  <a:spcPts val="40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Derivados</a:t>
              </a:r>
              <a:endParaRPr/>
            </a:p>
          </p:txBody>
        </p:sp>
      </p:grpSp>
      <p:grpSp>
        <p:nvGrpSpPr>
          <p:cNvPr id="337" name="Google Shape;337;p44"/>
          <p:cNvGrpSpPr/>
          <p:nvPr/>
        </p:nvGrpSpPr>
        <p:grpSpPr>
          <a:xfrm>
            <a:off x="50798" y="2203831"/>
            <a:ext cx="1353000" cy="762000"/>
            <a:chOff x="-1" y="0"/>
            <a:chExt cx="1353000" cy="762000"/>
          </a:xfrm>
        </p:grpSpPr>
        <p:sp>
          <p:nvSpPr>
            <p:cNvPr id="338" name="Google Shape;338;p44"/>
            <p:cNvSpPr/>
            <p:nvPr/>
          </p:nvSpPr>
          <p:spPr>
            <a:xfrm>
              <a:off x="-1" y="0"/>
              <a:ext cx="1353000" cy="762000"/>
            </a:xfrm>
            <a:prstGeom prst="roundRect">
              <a:avLst>
                <a:gd fmla="val 31853" name="adj"/>
              </a:avLst>
            </a:prstGeom>
            <a:solidFill>
              <a:srgbClr val="B5203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700"/>
                <a:buFont typeface="Calibri"/>
                <a:buNone/>
              </a:pPr>
              <a:r>
                <a:t/>
              </a:r>
              <a:endParaRPr b="1" i="0" sz="1700" u="none" cap="none" strike="noStrike">
                <a:solidFill>
                  <a:srgbClr val="FFFFFF"/>
                </a:solidFill>
                <a:latin typeface="Calibri"/>
                <a:ea typeface="Calibri"/>
                <a:cs typeface="Calibri"/>
                <a:sym typeface="Calibri"/>
              </a:endParaRPr>
            </a:p>
          </p:txBody>
        </p:sp>
        <p:sp>
          <p:nvSpPr>
            <p:cNvPr id="339" name="Google Shape;339;p44"/>
            <p:cNvSpPr txBox="1"/>
            <p:nvPr/>
          </p:nvSpPr>
          <p:spPr>
            <a:xfrm>
              <a:off x="71080" y="68527"/>
              <a:ext cx="1210800" cy="624900"/>
            </a:xfrm>
            <a:prstGeom prst="rect">
              <a:avLst/>
            </a:prstGeom>
            <a:solidFill>
              <a:srgbClr val="B5203F"/>
            </a:solid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Principios </a:t>
              </a:r>
              <a:endParaRPr/>
            </a:p>
            <a:p>
              <a:pPr indent="0" lvl="0" marL="0" marR="0" rtl="0" algn="ctr">
                <a:lnSpc>
                  <a:spcPct val="90000"/>
                </a:lnSpc>
                <a:spcBef>
                  <a:spcPts val="400"/>
                </a:spcBef>
                <a:spcAft>
                  <a:spcPts val="0"/>
                </a:spcAft>
                <a:buClr>
                  <a:srgbClr val="FFFFFF"/>
                </a:buClr>
                <a:buSzPts val="1700"/>
                <a:buFont typeface="Calibri"/>
                <a:buNone/>
              </a:pPr>
              <a:r>
                <a:rPr b="1" i="0" lang="es-ES" sz="1700" u="none" cap="none" strike="noStrike">
                  <a:solidFill>
                    <a:srgbClr val="FFFFFF"/>
                  </a:solidFill>
                  <a:latin typeface="Calibri"/>
                  <a:ea typeface="Calibri"/>
                  <a:cs typeface="Calibri"/>
                  <a:sym typeface="Calibri"/>
                </a:rPr>
                <a:t>Básicos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Tema de Offic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